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5"/>
  </p:sldMasterIdLst>
  <p:notesMasterIdLst>
    <p:notesMasterId r:id="rId15"/>
  </p:notesMasterIdLst>
  <p:handoutMasterIdLst>
    <p:handoutMasterId r:id="rId16"/>
  </p:handoutMasterIdLst>
  <p:sldIdLst>
    <p:sldId id="257" r:id="rId6"/>
    <p:sldId id="291" r:id="rId7"/>
    <p:sldId id="305" r:id="rId8"/>
    <p:sldId id="307" r:id="rId9"/>
    <p:sldId id="295" r:id="rId10"/>
    <p:sldId id="302" r:id="rId11"/>
    <p:sldId id="304" r:id="rId12"/>
    <p:sldId id="306" r:id="rId13"/>
    <p:sldId id="28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840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ds Ella" initials="SE" lastIdx="1" clrIdx="0">
    <p:extLst>
      <p:ext uri="{19B8F6BF-5375-455C-9EA6-DF929625EA0E}">
        <p15:presenceInfo xmlns:p15="http://schemas.microsoft.com/office/powerpoint/2012/main" userId="S-1-5-21-1547161642-1450960922-839522115-27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CD"/>
    <a:srgbClr val="003C78"/>
    <a:srgbClr val="CCEFF4"/>
    <a:srgbClr val="66D0DF"/>
    <a:srgbClr val="00B0CA"/>
    <a:srgbClr val="999999"/>
    <a:srgbClr val="00B4BE"/>
    <a:srgbClr val="003B81"/>
    <a:srgbClr val="00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534" autoAdjust="0"/>
  </p:normalViewPr>
  <p:slideViewPr>
    <p:cSldViewPr snapToGrid="0" showGuides="1">
      <p:cViewPr varScale="1">
        <p:scale>
          <a:sx n="87" d="100"/>
          <a:sy n="87" d="100"/>
        </p:scale>
        <p:origin x="533" y="4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98C3-B308-40CF-ACEA-0C8BA35E5444}" type="datetimeFigureOut">
              <a:rPr lang="fi-FI" smtClean="0"/>
              <a:t>16.4.2021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7553-A4E0-49F3-AD4F-B8D98709C1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22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AFA5-72A8-475B-B5CC-32A1F961D773}" type="datetimeFigureOut">
              <a:rPr lang="fi-FI" smtClean="0"/>
              <a:t>16.4.2021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472B-AAF4-452C-85B1-4D9E4CE7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66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yoterveys" TargetMode="External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45.png"/><Relationship Id="rId12" Type="http://schemas.openxmlformats.org/officeDocument/2006/relationships/image" Target="../media/image5.png"/><Relationship Id="rId1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tyoterveyslaitos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svg"/><Relationship Id="rId10" Type="http://schemas.openxmlformats.org/officeDocument/2006/relationships/hyperlink" Target="http://www.ttl.fi/fi/sivut/default.aspx" TargetMode="External"/><Relationship Id="rId4" Type="http://schemas.openxmlformats.org/officeDocument/2006/relationships/hyperlink" Target="https://instagram.com/tyoterveys/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44.png"/><Relationship Id="rId12" Type="http://schemas.openxmlformats.org/officeDocument/2006/relationships/hyperlink" Target="http://www.ttl.fi/fi/sivut/default.aspx" TargetMode="External"/><Relationship Id="rId17" Type="http://schemas.openxmlformats.org/officeDocument/2006/relationships/image" Target="../media/image13.svg"/><Relationship Id="rId2" Type="http://schemas.openxmlformats.org/officeDocument/2006/relationships/image" Target="../media/image9.png"/><Relationship Id="rId1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12.svg"/><Relationship Id="rId15" Type="http://schemas.openxmlformats.org/officeDocument/2006/relationships/image" Target="../media/image49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12" Type="http://schemas.openxmlformats.org/officeDocument/2006/relationships/hyperlink" Target="http://www.ttl.fi/fi/sivut/default.aspx" TargetMode="External"/><Relationship Id="rId17" Type="http://schemas.openxmlformats.org/officeDocument/2006/relationships/image" Target="../media/image13.sv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12.svg"/><Relationship Id="rId15" Type="http://schemas.openxmlformats.org/officeDocument/2006/relationships/image" Target="../media/image49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2.emf"/><Relationship Id="rId4" Type="http://schemas.openxmlformats.org/officeDocument/2006/relationships/image" Target="../media/image12.sv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BFFB1-C945-4CE5-9C2B-3BEBB24DCCC5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pistekoossa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tekstilaatikon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2FEB0A-B3AF-41F9-BD28-02B4985E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5AB879-6181-48EC-9F00-D04B93D9E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F46CC1-B6B2-4441-BB48-70A79DFDE457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D558D-F808-45E3-82B8-F2C947135A8F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12B23-4444-4B42-A9C7-FBD2A2D0A68F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6B24AC6-9108-4746-B07B-DEA684D3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DFBB1FE-CDCF-4FF7-9C7E-229575C605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kaksi tekstilaatikkoa, tähän mahtuu kaksirivinen otsikko, älä kirjoita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5077932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D7D99-A0E8-4076-BC4D-B36F8882D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2611" y="1989338"/>
            <a:ext cx="50796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6300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ei bullet-li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ei </a:t>
            </a:r>
            <a:r>
              <a:rPr lang="fi-FI" dirty="0" err="1"/>
              <a:t>bullet</a:t>
            </a:r>
            <a:r>
              <a:rPr lang="fi-FI" dirty="0"/>
              <a:t>-listaa, otsikko enintään kaksi riviä, älä kirjoita sen enempää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975" indent="0">
              <a:lnSpc>
                <a:spcPct val="95000"/>
              </a:lnSpc>
              <a:spcAft>
                <a:spcPts val="1200"/>
              </a:spcAft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361950" indent="0">
              <a:lnSpc>
                <a:spcPct val="95000"/>
              </a:lnSpc>
              <a:spcAft>
                <a:spcPts val="12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534988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715963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9A513266-85DC-47A8-B44C-D10DDD39F4EF}" type="datetime1">
              <a:rPr lang="fi-FI" smtClean="0"/>
              <a:t>16.4.2021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42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tekstilaatikko</a:t>
            </a:r>
            <a:r>
              <a:rPr lang="en-US" dirty="0"/>
              <a:t> ja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kuvalle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778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</a:p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5"/>
            <a:ext cx="4137025" cy="403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C352215-7A23-425D-B412-9F36E3EAF119}" type="datetime1">
              <a:rPr lang="fi-FI" smtClean="0"/>
              <a:t>16.4.2021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99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tekstilaatikko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kuvalle</a:t>
            </a:r>
            <a:r>
              <a:rPr lang="en-US" dirty="0"/>
              <a:t> ja </a:t>
            </a:r>
            <a:r>
              <a:rPr lang="en-US" dirty="0" err="1"/>
              <a:t>kuvatekstille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6"/>
            <a:ext cx="4137025" cy="3599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D72AF4-2105-46E3-A9E6-21CC5ECD4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188" y="5746376"/>
            <a:ext cx="4127500" cy="311524"/>
          </a:xfr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239400" indent="0">
              <a:buNone/>
              <a:defRPr sz="1100">
                <a:latin typeface="+mn-lt"/>
              </a:defRPr>
            </a:lvl2pPr>
            <a:lvl3pPr marL="268287" indent="0">
              <a:buNone/>
              <a:defRPr sz="1100">
                <a:latin typeface="+mn-lt"/>
              </a:defRPr>
            </a:lvl3pPr>
            <a:lvl4pPr marL="536575" indent="0">
              <a:buNone/>
              <a:defRPr sz="1100">
                <a:latin typeface="+mn-lt"/>
              </a:defRPr>
            </a:lvl4pPr>
            <a:lvl5pPr marL="804862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. </a:t>
            </a:r>
            <a:r>
              <a:rPr lang="en-US" dirty="0" err="1"/>
              <a:t>Kasvata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laatikkoa</a:t>
            </a:r>
            <a:r>
              <a:rPr lang="en-US" dirty="0"/>
              <a:t> YLÖSPÄIN, EI ALASPÄIN. </a:t>
            </a:r>
            <a:r>
              <a:rPr lang="en-US" dirty="0" err="1"/>
              <a:t>Rajaa</a:t>
            </a:r>
            <a:r>
              <a:rPr lang="en-US" dirty="0"/>
              <a:t> 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matalammaksi</a:t>
            </a:r>
            <a:r>
              <a:rPr lang="en-US" dirty="0"/>
              <a:t> </a:t>
            </a:r>
            <a:r>
              <a:rPr lang="en-US" dirty="0" err="1"/>
              <a:t>alhaalta</a:t>
            </a:r>
            <a:r>
              <a:rPr lang="en-US" dirty="0"/>
              <a:t> </a:t>
            </a:r>
            <a:r>
              <a:rPr lang="en-US" dirty="0" err="1"/>
              <a:t>päin</a:t>
            </a:r>
            <a:r>
              <a:rPr lang="en-US" dirty="0"/>
              <a:t>.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3B9D554-89E0-4005-B39D-E01388994B7E}" type="datetime1">
              <a:rPr lang="fi-FI" smtClean="0"/>
              <a:t>16.4.2021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118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5982957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Vaihdettava</a:t>
            </a:r>
            <a:r>
              <a:rPr lang="en-US" dirty="0"/>
              <a:t> </a:t>
            </a:r>
            <a:r>
              <a:rPr lang="en-US" dirty="0" err="1"/>
              <a:t>pystykuva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pohjalle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kuvan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5F9699-F958-40A0-B403-43BD2BD82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829" y="1991170"/>
            <a:ext cx="597367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D1168E-D93E-4EB2-B47E-2D63A899F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7450" y="0"/>
            <a:ext cx="46545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C7B4F91-AA78-4FD6-9B39-F6590169A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4249947-7B0C-47BA-97DF-5E4DAD76ADC5}" type="datetime1">
              <a:rPr lang="fi-FI" smtClean="0"/>
              <a:t>16.4.2021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1302D08-B93F-4103-9FFA-8CF2B8B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C504C35-9A3F-4A50-9C4B-788C7826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84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kokosivun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F72F84-C139-4E21-A63A-85521A2C1F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Käytä tätä sivupohjaa kokosivun kuville. Lisää kuva klikkaamalla ikonia keskellä sivua.</a:t>
            </a:r>
            <a:br>
              <a:rPr lang="fi-FI" dirty="0"/>
            </a:br>
            <a:r>
              <a:rPr lang="fi-FI" dirty="0"/>
              <a:t>Valitse tämä sivupohja sivulle uudelleen Layout-valikosta, mikäli kuva ei täytä koko kuva-aluetta.</a:t>
            </a:r>
            <a:br>
              <a:rPr lang="fi-FI" dirty="0"/>
            </a:br>
            <a:r>
              <a:rPr lang="fi-FI" dirty="0"/>
              <a:t>Rajauksen muokkaaminen onnistuu </a:t>
            </a:r>
            <a:r>
              <a:rPr lang="fi-FI" dirty="0" err="1"/>
              <a:t>Crop</a:t>
            </a:r>
            <a:r>
              <a:rPr lang="fi-FI" dirty="0"/>
              <a:t>-työkalulla.</a:t>
            </a:r>
            <a:br>
              <a:rPr lang="fi-FI" dirty="0"/>
            </a:br>
            <a:r>
              <a:rPr lang="fi-FI" dirty="0"/>
              <a:t>Järjestä kuva (valkoisen) logon taakse </a:t>
            </a:r>
            <a:r>
              <a:rPr lang="fi-FI" dirty="0" err="1"/>
              <a:t>Arrange</a:t>
            </a:r>
            <a:r>
              <a:rPr lang="fi-FI" dirty="0"/>
              <a:t> -&gt; </a:t>
            </a:r>
            <a:r>
              <a:rPr lang="fi-FI" dirty="0" err="1"/>
              <a:t>Send</a:t>
            </a:r>
            <a:r>
              <a:rPr lang="fi-FI" dirty="0"/>
              <a:t> to </a:t>
            </a:r>
            <a:r>
              <a:rPr lang="fi-FI" dirty="0" err="1"/>
              <a:t>back</a:t>
            </a:r>
            <a:r>
              <a:rPr lang="fi-FI" dirty="0"/>
              <a:t> -komennolla.</a:t>
            </a:r>
            <a:br>
              <a:rPr lang="fi-FI" dirty="0"/>
            </a:br>
            <a:r>
              <a:rPr lang="fi-FI" dirty="0"/>
              <a:t>Kuvan mitat: 33,9 (leveys) x 19,1 (korkeus) cm (kuvan suositeltava pikselitiheys on 150 </a:t>
            </a:r>
            <a:r>
              <a:rPr lang="fi-FI" dirty="0" err="1"/>
              <a:t>ppi</a:t>
            </a:r>
            <a:r>
              <a:rPr lang="fi-FI" dirty="0"/>
              <a:t>, jotta kuva toistuu terävänä esittäessä).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478AF57-3375-4FE9-949D-138B35FE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58BE2E2-AE12-4056-81E0-DFB515645F68}" type="datetime1">
              <a:rPr lang="fi-FI" smtClean="0"/>
              <a:t>16.4.2021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FA2316D2-55F9-41F2-A023-1B9EF1EF4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E21B8755-A6E4-4FDA-AE6F-CC4D9049F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94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pysty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454110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Pystymallisen</a:t>
            </a:r>
            <a:r>
              <a:rPr lang="en-US" dirty="0"/>
              <a:t> </a:t>
            </a:r>
            <a:r>
              <a:rPr lang="en-US" dirty="0" err="1"/>
              <a:t>graafin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ja </a:t>
            </a:r>
            <a:r>
              <a:rPr lang="en-US" dirty="0" err="1"/>
              <a:t>sivumalli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4C5200-751F-4CFE-8D6B-1F9F6E3DD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185" y="1991170"/>
            <a:ext cx="453105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80975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27063" indent="-177800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8038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5838" indent="-17780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graafissa</a:t>
            </a:r>
            <a:r>
              <a:rPr lang="en-US" dirty="0"/>
              <a:t> </a:t>
            </a:r>
            <a:r>
              <a:rPr lang="en-US" dirty="0" err="1"/>
              <a:t>monokromaattista</a:t>
            </a:r>
            <a:r>
              <a:rPr lang="en-US" dirty="0"/>
              <a:t> </a:t>
            </a:r>
            <a:r>
              <a:rPr lang="en-US" dirty="0" err="1"/>
              <a:t>sävyasteikkoa</a:t>
            </a:r>
            <a:r>
              <a:rPr lang="en-US" dirty="0"/>
              <a:t> </a:t>
            </a:r>
            <a:r>
              <a:rPr lang="en-US" dirty="0" err="1"/>
              <a:t>mahdollisuuksien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fi-FI" dirty="0"/>
              <a:t> (jos 6 eri sävyä riittää). </a:t>
            </a:r>
            <a:r>
              <a:rPr lang="en-US" dirty="0" err="1"/>
              <a:t>Suosi</a:t>
            </a:r>
            <a:r>
              <a:rPr lang="fi-FI" dirty="0"/>
              <a:t> vihreää tai violettia palettia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4F9E3CD-A31A-433F-A664-934578C33FE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944563"/>
            <a:ext cx="5256213" cy="5079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31E1BAA-AA5A-4927-BB48-95450857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9C74C237-9A5A-403C-80C4-185234DEC100}" type="datetime1">
              <a:rPr lang="fi-FI" smtClean="0"/>
              <a:t>16.4.2021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B6CE3F0-70C1-40DB-B1BC-4727426B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EF7777C-45E0-450B-8CE0-12EE21B6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57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vaaka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1028837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Vaakamallisen</a:t>
            </a:r>
            <a:r>
              <a:rPr lang="en-US" dirty="0"/>
              <a:t> </a:t>
            </a:r>
            <a:r>
              <a:rPr lang="en-US" dirty="0" err="1"/>
              <a:t>graafin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ja </a:t>
            </a:r>
            <a:r>
              <a:rPr lang="en-US" dirty="0" err="1"/>
              <a:t>sivumalli</a:t>
            </a:r>
            <a:r>
              <a:rPr lang="en-US" dirty="0"/>
              <a:t>,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kenttään</a:t>
            </a:r>
            <a:r>
              <a:rPr lang="en-US" dirty="0"/>
              <a:t> (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riviä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3F0EFAC-07BC-43E2-A59C-6C250227CC7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49313" y="1881188"/>
            <a:ext cx="10288379" cy="4140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530518B-DBC7-4F5E-98E4-2B163217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EBC950F-AB30-44CD-82F4-C5DE3A040D9A}" type="datetime1">
              <a:rPr lang="fi-FI" smtClean="0"/>
              <a:t>16.4.2021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DA47E0F-EFED-4340-86B1-5C465BE8E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A839639-DF57-451A-8461-C4F7CDC7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2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3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Taulukon</a:t>
            </a:r>
            <a:r>
              <a:rPr lang="en-US" dirty="0"/>
              <a:t> </a:t>
            </a:r>
            <a:r>
              <a:rPr lang="en-US" dirty="0" err="1"/>
              <a:t>sivumalli</a:t>
            </a:r>
            <a:r>
              <a:rPr lang="en-US" dirty="0"/>
              <a:t> ja </a:t>
            </a:r>
            <a:r>
              <a:rPr lang="en-US" dirty="0" err="1"/>
              <a:t>pohja</a:t>
            </a:r>
            <a:r>
              <a:rPr lang="en-US" dirty="0"/>
              <a:t>, 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monokromaattista</a:t>
            </a:r>
            <a:r>
              <a:rPr lang="en-US" dirty="0"/>
              <a:t> </a:t>
            </a:r>
            <a:r>
              <a:rPr lang="en-US" dirty="0" err="1"/>
              <a:t>sävyasteikkoa</a:t>
            </a:r>
            <a:r>
              <a:rPr lang="en-US" dirty="0"/>
              <a:t> </a:t>
            </a:r>
            <a:r>
              <a:rPr lang="en-US" dirty="0" err="1"/>
              <a:t>taulukoissa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fi-FI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FD5D02-DE80-401E-B07E-60B32CE424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9" y="1992923"/>
            <a:ext cx="10297904" cy="4028464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702A851-CB89-474D-8FC3-A558040BF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71AE4BE-C178-43EE-8509-FAD4C04BA50A}" type="datetime1">
              <a:rPr lang="fi-FI" smtClean="0"/>
              <a:t>16.4.2021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F150CC1-435E-4F8D-B829-BCE387E3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BA1F83F-6BD3-4204-B92C-81545473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6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4563"/>
            <a:ext cx="1029596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A8CD34-EFE2-46DE-9923-0B6A0A1C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7A346D12-6CC6-45CD-8AFD-FB8C0DA30E97}" type="datetime1">
              <a:rPr lang="fi-FI" smtClean="0"/>
              <a:t>16.4.2021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8B7EE8F-8C02-4AAD-A9C3-FD55E4015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E1C127E-0F45-410B-B096-96A0C16A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0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FD8235-55F0-46D1-8A8C-79B07267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D0921-739D-42F8-ABF3-8134627325F7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57FA5D-D6EC-4C6C-B9CE-A9644501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9A770EE-2DC6-4C02-9932-920242DBCB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C41671-AD33-4095-9C58-046DDB9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E3F1B53-70D5-46DE-B4DF-F1F2E6EA8B5F}" type="datetime1">
              <a:rPr lang="fi-FI" smtClean="0"/>
              <a:t>16.4.2021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063DB33-98E2-4726-A193-6DF7CF28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CA0C576-B979-4961-AEE4-9E3DBA8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C76B6-D4C8-46E1-B927-8B34D8922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6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44563"/>
            <a:ext cx="10298023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Lähdeluettelo</a:t>
            </a:r>
            <a:r>
              <a:rPr lang="en-US" dirty="0"/>
              <a:t>/</a:t>
            </a:r>
            <a:r>
              <a:rPr lang="fi-FI" dirty="0"/>
              <a:t>Lähdeviitteet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AEA209-56B9-4231-89E0-6F4C71AD6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90" y="1989667"/>
            <a:ext cx="10296434" cy="4031721"/>
          </a:xfrm>
        </p:spPr>
        <p:txBody>
          <a:bodyPr/>
          <a:lstStyle>
            <a:lvl1pPr marL="0" indent="0">
              <a:buNone/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3940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FC6B140-3951-4956-922C-FD8416881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90614CF-C2FF-449C-B108-B3E4667B4674}" type="datetime1">
              <a:rPr lang="fi-FI" smtClean="0"/>
              <a:t>16.4.2021</a:t>
            </a:fld>
            <a:endParaRPr lang="fi-FI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85C767F-2CAF-4EC6-9C37-BB56CF781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4DAA431B-52DA-4E3B-9D9D-CFCEBB09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20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rittä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0D1A671-CF64-421A-B233-73A7956E5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9"/>
          <a:stretch/>
        </p:blipFill>
        <p:spPr>
          <a:xfrm>
            <a:off x="5838607" y="0"/>
            <a:ext cx="63533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1170"/>
            <a:ext cx="5977305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967630A-83F5-4D95-B746-4A3C34910793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42A9D6-29BB-405C-A727-4D10DF754BC2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46AB7-D2E9-4B69-A6F9-B92C078E3AD3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AD1FD3-82EF-4A2D-A32A-9B011EB0649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D50ADB0F-F6FD-4198-94BC-BE8D300875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7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ECD98B-4873-4620-896D-C4F6DF13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4" r="-59608" b="-8301"/>
          <a:stretch/>
        </p:blipFill>
        <p:spPr>
          <a:xfrm flipH="1">
            <a:off x="3565147" y="-38102"/>
            <a:ext cx="8676000" cy="74731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1CA0FC7B-965C-4721-A3BC-37EC6C2095DE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C7A250-0D40-4160-92E6-238A2B270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4" r="-59608" b="-8301"/>
          <a:stretch/>
        </p:blipFill>
        <p:spPr>
          <a:xfrm flipH="1">
            <a:off x="3565147" y="-38102"/>
            <a:ext cx="8676000" cy="74731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491A4D-0579-4F11-8E02-B86B13D45AB8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84856E-662B-4B5F-B52C-E5B2BD65D330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32A6B3-400E-4E23-8AC4-4AA8B3B0C5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11303F7B-EB28-4556-B548-62AA84A825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9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72162B-0DDF-49A8-833E-E31B15CED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r="-118"/>
          <a:stretch/>
        </p:blipFill>
        <p:spPr>
          <a:xfrm flipH="1">
            <a:off x="7456866" y="1"/>
            <a:ext cx="4735133" cy="6915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-38637" y="0"/>
            <a:ext cx="7588299" cy="6915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136EFAA8-4D41-4A0E-837C-C63FD7491FFB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E821D-C7E4-49C2-AD3E-2EF1A8686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r="-118"/>
          <a:stretch/>
        </p:blipFill>
        <p:spPr>
          <a:xfrm flipH="1">
            <a:off x="7456866" y="1"/>
            <a:ext cx="4735133" cy="69159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A22920-3AA8-42E6-8397-07881ED93A47}"/>
              </a:ext>
            </a:extLst>
          </p:cNvPr>
          <p:cNvSpPr/>
          <p:nvPr userDrawn="1"/>
        </p:nvSpPr>
        <p:spPr>
          <a:xfrm>
            <a:off x="-38637" y="0"/>
            <a:ext cx="7588299" cy="6915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553FE7-742A-4833-9D0E-5B2BAB70BE0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96A88A-1845-4F83-9EE1-3FF650D8BD3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A1F847E0-5186-4534-8814-7CE46FAE5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784DAD-DD02-4505-9289-C54376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1EB7C13-BEB8-4E9B-8A28-35B07DC3CA6B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E4562-48D0-4230-B1D9-F5D368528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378227-8044-4CA6-B7AB-BDEB4471C11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2B226-6B12-436A-A43E-DFFA2401404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61C24B-CA46-473B-B264-963187C468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15D3BA6C-300A-44B0-B08C-1D9C3EB91B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3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Digitalisaatio, toimisto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5E29D9-121A-442C-9A27-14C2C0D26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36"/>
          <a:stretch/>
        </p:blipFill>
        <p:spPr>
          <a:xfrm flipH="1">
            <a:off x="1913626" y="0"/>
            <a:ext cx="10287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1BCD70C1-8A91-4A67-854E-945396B13B45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821487-E45B-452B-92DC-DC5FFE7C8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36"/>
          <a:stretch/>
        </p:blipFill>
        <p:spPr>
          <a:xfrm flipH="1">
            <a:off x="1913626" y="0"/>
            <a:ext cx="10287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85C86E-8BB1-4117-A650-F3B6EBBC95C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C006F-A7F5-444E-8811-9087DDB5C426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97C1FD-2E26-4ED0-9645-7DD06773C0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E7C5FC64-8D30-473E-A6E3-3929BD2FCD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5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Digitalisaatio, toimistoty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905EB7-7E90-4CE9-8391-51E46393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684" b="420"/>
          <a:stretch/>
        </p:blipFill>
        <p:spPr>
          <a:xfrm flipH="1">
            <a:off x="1871999" y="-9124"/>
            <a:ext cx="10344151" cy="6867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247DD4A-5A1A-480A-8188-AF01B6D10AD7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33E85A-8C40-4D24-9886-962403138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684" b="420"/>
          <a:stretch/>
        </p:blipFill>
        <p:spPr>
          <a:xfrm flipH="1">
            <a:off x="1871999" y="-9124"/>
            <a:ext cx="10344151" cy="68671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F3F7CD-DADF-4113-8987-9BA4BD4C3243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2E1D22-C532-42D0-898E-F6B0DE2AADB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28A576-20C2-41F1-B7F7-12E4E37B1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EBD858AE-81C0-4FC2-A4A0-9D5798F732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oimistotyö, yhteis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4A07FC-7D04-4673-BBD2-7FAF6B66C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53" r="-22096"/>
          <a:stretch/>
        </p:blipFill>
        <p:spPr>
          <a:xfrm flipH="1">
            <a:off x="1907999" y="0"/>
            <a:ext cx="1034415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83B20AF6-D19E-49DD-A579-E37B5CC1DCB3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324CB8-B5C9-46CE-BD9A-6782FF5BD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53" r="-22096"/>
          <a:stretch/>
        </p:blipFill>
        <p:spPr>
          <a:xfrm flipH="1">
            <a:off x="1907999" y="0"/>
            <a:ext cx="1034415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2DE8E9-E7B8-436C-B48B-2A88A273521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5B6C4C-B0B3-4135-BC2F-AFE9FBBFA34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6DD1A6-6416-4B4E-8073-B1F6123FC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772615DB-13B1-4873-B802-A951FAE8FD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6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hteistyö, esi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99B2D3-ABB3-47C2-9FE0-E78831AB5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t="798" r="-52373" b="1546"/>
          <a:stretch/>
        </p:blipFill>
        <p:spPr>
          <a:xfrm flipH="1">
            <a:off x="1728000" y="-1"/>
            <a:ext cx="10464000" cy="6825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CCE91CD8-093A-42FE-AC5E-58C0DFCD6196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FEC7CC-88B3-44EE-94FB-E1D3F207C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t="798" r="-52373" b="1546"/>
          <a:stretch/>
        </p:blipFill>
        <p:spPr>
          <a:xfrm flipH="1">
            <a:off x="1728000" y="-1"/>
            <a:ext cx="10464000" cy="68254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17F5F4-BC41-4F0F-8EF8-78281082C2D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5F6BBA-9008-4F9E-B3C0-8984B1C4FA06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BDDF89-E9CF-424C-BDFB-0CABC305D5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A6062F90-F02F-4666-B37B-A6F056AFCE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D784A-D0A0-40CA-96AC-88A16CB3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4A33B0-9760-435D-855B-E59BAA4EA03C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1FBFBD-585E-44F4-BD57-07B6434A35A5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B2BB690-C5A0-444B-9AB1-DB35AAC15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46ECCB-55DB-4CD3-A125-4E09574B9200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42A48E0-EB25-4175-8621-6000D2A747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Elintarvike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939E8A-0AB5-474F-961E-4D7E8F23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62" t="780" r="81" b="468"/>
          <a:stretch/>
        </p:blipFill>
        <p:spPr>
          <a:xfrm>
            <a:off x="1620000" y="1"/>
            <a:ext cx="1057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D791CC4-AD79-4EFA-B1EE-C4ECD705825B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B3072B-7D9F-4B8E-B677-0756386E1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62" t="780" r="81" b="468"/>
          <a:stretch/>
        </p:blipFill>
        <p:spPr>
          <a:xfrm>
            <a:off x="1620000" y="1"/>
            <a:ext cx="10571999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813316-6763-4FB4-8C66-EB5530F2819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3381AA-3D21-49CF-A7AA-E31C0B1EFC9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BB4D6-273F-462A-9956-6D69FD4949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3E5C17CE-572C-48E5-82C6-B63CE6E2B6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Elintarvikeala, toisto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1DB63A-83C6-46AA-997D-F0E3B9899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70" r="-1700" b="758"/>
          <a:stretch/>
        </p:blipFill>
        <p:spPr>
          <a:xfrm flipH="1">
            <a:off x="6983996" y="0"/>
            <a:ext cx="5208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8EF037FC-629B-409F-92AB-215FEEF850D1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7794F-EC9F-4B87-A3DF-DA1E69BC6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70" r="-1700" b="758"/>
          <a:stretch/>
        </p:blipFill>
        <p:spPr>
          <a:xfrm flipH="1">
            <a:off x="6983996" y="0"/>
            <a:ext cx="520800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FBF6A5-8098-4588-84AB-18F0C766558E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CDC7C-8222-449E-87B1-A531398050B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FAAED5-EF9C-44C1-92DA-03EDC22FC81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0BFA8CA4-EAE9-4CD5-B31F-90685EADCD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C39C90-4914-4AF8-BD02-719109E11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66" t="426" r="1" b="802"/>
          <a:stretch/>
        </p:blipFill>
        <p:spPr>
          <a:xfrm>
            <a:off x="1764000" y="-1"/>
            <a:ext cx="10428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2F8457E-0D7E-4968-9F92-4B6BEB16B0ED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CC32B2-AF7B-4852-AB96-4C05DC386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66" t="426" r="1" b="802"/>
          <a:stretch/>
        </p:blipFill>
        <p:spPr>
          <a:xfrm>
            <a:off x="1764000" y="-1"/>
            <a:ext cx="10428000" cy="68580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3D04C1-DB32-4D82-B171-33966B70C4A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E771A-E410-4AEA-B03B-9E53F194862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CA5568-991B-48A3-AD40-B4DD84AFE4A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CB7DF47-4BB2-4FD8-9C41-381CA91D37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9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hyvinv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286CB3D-B971-40CD-B9D5-0A122AC61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17" t="549" r="252" b="679"/>
          <a:stretch/>
        </p:blipFill>
        <p:spPr>
          <a:xfrm>
            <a:off x="1793980" y="0"/>
            <a:ext cx="1039802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A4FBBD0-D70E-4AE5-9559-F65D1098AC2C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8FAA7F-376E-4C0C-B873-44045F667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17" t="549" r="252" b="679"/>
          <a:stretch/>
        </p:blipFill>
        <p:spPr>
          <a:xfrm>
            <a:off x="1793980" y="0"/>
            <a:ext cx="1039802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E5122E-10A4-4BAE-8DDE-D69427965FB5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6BA796-D2A4-469C-A8B4-06A4EE93709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7AF885-BC6D-46B9-B30B-E2DB1891A2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76666FF-4150-429D-A095-A4CEFFE12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4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E5AB7-B0FA-441A-96EF-76F3F81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FDED76C-6C2C-4CAD-BBC7-6A8A6D9D2336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BD5A7-D43E-46C0-8291-E87B7D433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8FE123-E497-45F0-BDB8-2FEB58B0279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3AD810-E420-4095-9E8E-519010BBD7A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CE015-C962-43E7-B737-E5E8C5C22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AA7F7EB-9D65-467F-842F-450978121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280D72-A781-4EF6-B22B-C4B0676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0368F7D-F2E4-4F89-B695-4BB3165BC553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7E0DB-1551-48A8-932D-389FB7CD3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77DB3E-D068-4A24-B54B-1522F4F6FF4B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BF046-D411-46B5-9019-A58903127ABE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3C16C2-0F54-4CF6-AC4E-B2471B3B45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7662D1D0-809F-498E-A8A2-E688279999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0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, henkilönsuojai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DDDE8-B8ED-46FF-AE20-06D92429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967E75F-5C43-47D0-905A-3FAF09CEE078}" type="datetime1">
              <a:rPr lang="fi-FI" smtClean="0"/>
              <a:t>16.4.2021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06BF8-EC20-497D-A4FA-802A83DCC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C71449-B809-44C0-AE0F-FC4B9768157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2C173-FD31-43D7-9F12-F000EF8D1FA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DF67D-87AD-414D-AD0A-60FA9B53B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BA8AA8D2-799F-4335-8E05-01AF883368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3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1"/>
          <a:stretch/>
        </p:blipFill>
        <p:spPr>
          <a:xfrm>
            <a:off x="1035" y="0"/>
            <a:ext cx="12190965" cy="686933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012" y="2312424"/>
            <a:ext cx="365866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EECC53-C0F7-4A34-BC1A-371267F9962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A2255-0D63-421A-AF68-7AEA0AD11F3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E7B23DCF-4852-430F-8C78-9A1E8D26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9FBED2C-02E5-4270-8447-E4B711C46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C4E4DC1A-C3C2-4034-9442-CCE3518B9071}" type="datetime1">
              <a:rPr lang="fi-FI" smtClean="0"/>
              <a:t>16.4.2021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919F23B3-3701-4857-94BF-639147C6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1D435B11-DC61-43C8-ADEA-A740BF50F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F1164E-92C7-4EBD-AD07-79BE9D82B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1"/>
          <a:stretch/>
        </p:blipFill>
        <p:spPr>
          <a:xfrm>
            <a:off x="1035" y="0"/>
            <a:ext cx="12190965" cy="68693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61B61-677E-4AAC-81B2-9FE4F7FA3AE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8BF205-0AF3-4486-B302-C80B4BE7885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81076119-DC30-44D8-991D-287341CA71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 b="1"/>
          <a:stretch/>
        </p:blipFill>
        <p:spPr>
          <a:xfrm>
            <a:off x="0" y="0"/>
            <a:ext cx="12217532" cy="688705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782" y="2365217"/>
            <a:ext cx="3600450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3A0E2-5D39-4725-88BD-6FAF39B373D9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4345D9-B76F-4E1B-BEF2-0F4B075BDE9F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567A201-DA80-4919-83A6-FBA0498E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8712DCF-C313-48B2-AA66-276DD5674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DF6FD34-83CF-4D2E-A846-22DB1E29C18E}" type="datetime1">
              <a:rPr lang="fi-FI" smtClean="0"/>
              <a:t>16.4.2021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D2EDE817-E61E-443A-8810-9A3652ECA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EFA1C2-CCA4-4AFC-9614-12670FDF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98682-5273-4546-A667-E28C69874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 b="1"/>
          <a:stretch/>
        </p:blipFill>
        <p:spPr>
          <a:xfrm>
            <a:off x="0" y="0"/>
            <a:ext cx="12217532" cy="68870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C5D9A1-1898-49EB-9436-CD9F041B3261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FB6B7-BF9E-472F-9255-176F15FDEF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0D35848A-F694-4A82-9035-66F235979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21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1984217"/>
            <a:ext cx="408792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2266A-00FA-4077-9C87-BA27033D5BC1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7BEB07-6950-4A72-9BC4-99FFBFF1F70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7ED48A9-6F3F-4D78-90DE-E785B8FF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3D9798A-253D-46C9-9795-00107916A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C23F3E0D-606D-4D1F-AC3D-A4E1E6D277C5}" type="datetime1">
              <a:rPr lang="fi-FI" smtClean="0"/>
              <a:t>16.4.2021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7497505-C087-46E1-A241-AA77896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13E26C-91C5-405D-9EC7-270D6F97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F58B-C036-44DD-8E64-049A44731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7D4F80-5B7B-44BB-84FB-03A2B07509C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0B8F78-1505-4A8E-93ED-F98EE417C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E994C14A-BA23-42F5-ACE5-75F7EB5A6A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lehti ESR-hankkeil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805B-77B9-4EAA-A7BD-B335B75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6" y="2750912"/>
            <a:ext cx="6096000" cy="41149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3A1ED5-23A4-4EA6-B327-99702D993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978" y="1998703"/>
            <a:ext cx="8977745" cy="1556841"/>
          </a:xfrm>
        </p:spPr>
        <p:txBody>
          <a:bodyPr anchor="b"/>
          <a:lstStyle>
            <a:lvl1pPr marL="0" indent="0" algn="ctr">
              <a:lnSpc>
                <a:spcPct val="85000"/>
              </a:lnSpc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  <a:lvl2pPr marL="239400" indent="0">
              <a:buNone/>
              <a:defRPr>
                <a:latin typeface="+mn-lt"/>
              </a:defRPr>
            </a:lvl2pPr>
            <a:lvl3pPr marL="268287" indent="0">
              <a:buNone/>
              <a:defRPr>
                <a:latin typeface="+mn-lt"/>
              </a:defRPr>
            </a:lvl3pPr>
            <a:lvl4pPr marL="536575" indent="0">
              <a:buNone/>
              <a:defRPr>
                <a:latin typeface="+mn-lt"/>
              </a:defRPr>
            </a:lvl4pPr>
            <a:lvl5pPr marL="804862" indent="0">
              <a:buNone/>
              <a:defRPr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kansilehteä</a:t>
            </a:r>
            <a:r>
              <a:rPr lang="en-US" dirty="0"/>
              <a:t> vain ESR-</a:t>
            </a:r>
            <a:r>
              <a:rPr lang="en-US" dirty="0" err="1"/>
              <a:t>rahoitteisten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esityksissä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ABB6EB-E913-4FFA-8F7C-839E32488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8978" y="3428234"/>
            <a:ext cx="8977744" cy="80248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0" spc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F022CC-4AE4-4497-B898-EEB82DFE4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978" y="4169904"/>
            <a:ext cx="8977742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82E75-7A7C-47FA-B8CD-646220C3C0B9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B8DDB-A733-4D3C-983F-9A5322F1B47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8F6610-E26C-43F0-9C89-E8FC24B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5A16D1-FAAF-49CA-A318-53679976F84A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1C62C-52D1-4CF5-B4A2-FB003D0D36F4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405E5F4-E2D5-49B8-B896-0F0577AC10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300872-E436-4CA3-A004-34A8E897C8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65" y="5372660"/>
            <a:ext cx="1375639" cy="973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D8EFF9-2D98-47C1-BF41-B03DC0ED6C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212" y="4985075"/>
            <a:ext cx="1332000" cy="14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36726"/>
            <a:ext cx="8642840" cy="1823188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42669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2FEB0A-B3AF-41F9-BD28-02B4985E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E7EB82-48FB-4678-AF4D-33DC1DE08151}"/>
              </a:ext>
            </a:extLst>
          </p:cNvPr>
          <p:cNvGrpSpPr/>
          <p:nvPr/>
        </p:nvGrpSpPr>
        <p:grpSpPr>
          <a:xfrm>
            <a:off x="2350346" y="4886360"/>
            <a:ext cx="6281174" cy="1050546"/>
            <a:chOff x="1044575" y="5231727"/>
            <a:chExt cx="6281174" cy="10505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25063E-969A-43EC-91EF-C1F067627F19}"/>
                </a:ext>
              </a:extLst>
            </p:cNvPr>
            <p:cNvSpPr/>
            <p:nvPr/>
          </p:nvSpPr>
          <p:spPr>
            <a:xfrm>
              <a:off x="1793897" y="5741760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Subtitle 8">
              <a:extLst>
                <a:ext uri="{FF2B5EF4-FFF2-40B4-BE49-F238E27FC236}">
                  <a16:creationId xmlns:a16="http://schemas.microsoft.com/office/drawing/2014/main" id="{C0B3B4CF-0155-4569-AD6B-52013C2F0707}"/>
                </a:ext>
              </a:extLst>
            </p:cNvPr>
            <p:cNvSpPr txBox="1">
              <a:spLocks/>
            </p:cNvSpPr>
            <p:nvPr/>
          </p:nvSpPr>
          <p:spPr>
            <a:xfrm>
              <a:off x="6051139" y="5732235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Subtitle 8">
              <a:extLst>
                <a:ext uri="{FF2B5EF4-FFF2-40B4-BE49-F238E27FC236}">
                  <a16:creationId xmlns:a16="http://schemas.microsoft.com/office/drawing/2014/main" id="{A7D99E37-FD3E-40AD-B9C2-71EE1A5E0A48}"/>
                </a:ext>
              </a:extLst>
            </p:cNvPr>
            <p:cNvSpPr txBox="1">
              <a:spLocks/>
            </p:cNvSpPr>
            <p:nvPr/>
          </p:nvSpPr>
          <p:spPr>
            <a:xfrm>
              <a:off x="4831322" y="5732235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351CB64-C3E6-44A5-B664-68863BC55730}"/>
                </a:ext>
              </a:extLst>
            </p:cNvPr>
            <p:cNvGrpSpPr/>
            <p:nvPr/>
          </p:nvGrpSpPr>
          <p:grpSpPr>
            <a:xfrm>
              <a:off x="1044790" y="5231727"/>
              <a:ext cx="4441682" cy="431420"/>
              <a:chOff x="1032691" y="5104231"/>
              <a:chExt cx="5754311" cy="558915"/>
            </a:xfrm>
          </p:grpSpPr>
          <p:pic>
            <p:nvPicPr>
              <p:cNvPr id="17" name="Picture 16">
                <a:hlinkClick r:id="rId4"/>
                <a:extLst>
                  <a:ext uri="{FF2B5EF4-FFF2-40B4-BE49-F238E27FC236}">
                    <a16:creationId xmlns:a16="http://schemas.microsoft.com/office/drawing/2014/main" id="{3D2293B4-307B-495E-A7DE-9EFA24281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0851" y="5170062"/>
                <a:ext cx="476151" cy="476150"/>
              </a:xfrm>
              <a:prstGeom prst="rect">
                <a:avLst/>
              </a:prstGeom>
            </p:spPr>
          </p:pic>
          <p:pic>
            <p:nvPicPr>
              <p:cNvPr id="18" name="Picture 17">
                <a:hlinkClick r:id="rId6"/>
                <a:extLst>
                  <a:ext uri="{FF2B5EF4-FFF2-40B4-BE49-F238E27FC236}">
                    <a16:creationId xmlns:a16="http://schemas.microsoft.com/office/drawing/2014/main" id="{EB81A114-C1BE-40EE-ABED-D7371FD67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5747" y="5170013"/>
                <a:ext cx="476250" cy="476250"/>
              </a:xfrm>
              <a:prstGeom prst="rect">
                <a:avLst/>
              </a:prstGeom>
            </p:spPr>
          </p:pic>
          <p:pic>
            <p:nvPicPr>
              <p:cNvPr id="19" name="Picture 18">
                <a:hlinkClick r:id="rId8"/>
                <a:extLst>
                  <a:ext uri="{FF2B5EF4-FFF2-40B4-BE49-F238E27FC236}">
                    <a16:creationId xmlns:a16="http://schemas.microsoft.com/office/drawing/2014/main" id="{7C179F40-C84C-47CC-8D0F-828001721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8196" y="5168666"/>
                <a:ext cx="588698" cy="478941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10"/>
                <a:extLst>
                  <a:ext uri="{FF2B5EF4-FFF2-40B4-BE49-F238E27FC236}">
                    <a16:creationId xmlns:a16="http://schemas.microsoft.com/office/drawing/2014/main" id="{5F905804-D723-4661-8243-A588C602E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2691" y="5104231"/>
                <a:ext cx="558915" cy="558915"/>
              </a:xfrm>
              <a:prstGeom prst="rect">
                <a:avLst/>
              </a:prstGeom>
            </p:spPr>
          </p:pic>
        </p:grp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C6824AFB-6E6B-44D6-923B-A1588F05EC6C}"/>
                </a:ext>
              </a:extLst>
            </p:cNvPr>
            <p:cNvSpPr txBox="1">
              <a:spLocks/>
            </p:cNvSpPr>
            <p:nvPr/>
          </p:nvSpPr>
          <p:spPr>
            <a:xfrm>
              <a:off x="1044575" y="5732235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BDC2C32F-F7D3-4E73-B993-FC8012D6658C}"/>
                </a:ext>
              </a:extLst>
            </p:cNvPr>
            <p:cNvSpPr txBox="1">
              <a:spLocks/>
            </p:cNvSpPr>
            <p:nvPr/>
          </p:nvSpPr>
          <p:spPr>
            <a:xfrm>
              <a:off x="3239024" y="5720859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1"/>
                  </a:solidFill>
                </a:rPr>
                <a:t>tyoterveyslaitos</a:t>
              </a:r>
              <a:endParaRPr lang="fi-FI" sz="1400" b="0" spc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4B672A5-FCD9-4450-BCA6-FBF85EB284F8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103E258-EAC9-4F62-A0A3-AA6511A59D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CED565-6BE2-494C-B3B7-E6D7250D60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0780" y="4973155"/>
            <a:ext cx="467749" cy="3289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64598F-B4ED-4119-A3DB-1AA211EBFADE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7A9781-2A72-4B40-AD1E-1FBC4B0F8BBF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53DF4F5-F771-4BB7-B86C-B7FEFFA50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5DFEA60-8DD1-4CB3-A45C-C6869BC24EA2}"/>
              </a:ext>
            </a:extLst>
          </p:cNvPr>
          <p:cNvGrpSpPr/>
          <p:nvPr userDrawn="1"/>
        </p:nvGrpSpPr>
        <p:grpSpPr>
          <a:xfrm>
            <a:off x="2350561" y="4886360"/>
            <a:ext cx="4441682" cy="431420"/>
            <a:chOff x="1032691" y="5104231"/>
            <a:chExt cx="5754311" cy="558915"/>
          </a:xfrm>
        </p:grpSpPr>
        <p:pic>
          <p:nvPicPr>
            <p:cNvPr id="37" name="Picture 36">
              <a:hlinkClick r:id="rId4"/>
              <a:extLst>
                <a:ext uri="{FF2B5EF4-FFF2-40B4-BE49-F238E27FC236}">
                  <a16:creationId xmlns:a16="http://schemas.microsoft.com/office/drawing/2014/main" id="{21F4A1BD-250A-4195-883C-0E8ED268A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0851" y="5170062"/>
              <a:ext cx="476151" cy="476150"/>
            </a:xfrm>
            <a:prstGeom prst="rect">
              <a:avLst/>
            </a:prstGeom>
          </p:spPr>
        </p:pic>
        <p:pic>
          <p:nvPicPr>
            <p:cNvPr id="38" name="Picture 37">
              <a:hlinkClick r:id="rId6"/>
              <a:extLst>
                <a:ext uri="{FF2B5EF4-FFF2-40B4-BE49-F238E27FC236}">
                  <a16:creationId xmlns:a16="http://schemas.microsoft.com/office/drawing/2014/main" id="{A9DDB296-9914-4812-843D-16A3C0C7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747" y="5170013"/>
              <a:ext cx="476250" cy="476250"/>
            </a:xfrm>
            <a:prstGeom prst="rect">
              <a:avLst/>
            </a:prstGeom>
          </p:spPr>
        </p:pic>
        <p:pic>
          <p:nvPicPr>
            <p:cNvPr id="39" name="Picture 38">
              <a:hlinkClick r:id="rId8"/>
              <a:extLst>
                <a:ext uri="{FF2B5EF4-FFF2-40B4-BE49-F238E27FC236}">
                  <a16:creationId xmlns:a16="http://schemas.microsoft.com/office/drawing/2014/main" id="{A876D62B-17DD-4839-ADB0-1215C3EA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8196" y="5168666"/>
              <a:ext cx="588698" cy="478941"/>
            </a:xfrm>
            <a:prstGeom prst="rect">
              <a:avLst/>
            </a:prstGeom>
          </p:spPr>
        </p:pic>
        <p:pic>
          <p:nvPicPr>
            <p:cNvPr id="40" name="Picture 39">
              <a:hlinkClick r:id="rId10"/>
              <a:extLst>
                <a:ext uri="{FF2B5EF4-FFF2-40B4-BE49-F238E27FC236}">
                  <a16:creationId xmlns:a16="http://schemas.microsoft.com/office/drawing/2014/main" id="{C8BE3762-1FB9-4E7B-A44E-FE884377E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691" y="5104231"/>
              <a:ext cx="558915" cy="558915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20C71-8E54-4185-974E-6D0FD560D980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AEF9D685-272F-4CB1-99C7-5BDC1A62FB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0780" y="4973155"/>
            <a:ext cx="467749" cy="32893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5D9778F-EE42-490C-B43A-10A6DEC272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9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B6C228-E448-409D-98C5-76EB7875FCF5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0327CE-2779-44AD-8216-B99BBD0B97EE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03BA59B-C7C7-436D-98D7-C8DC7140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A856A5-D2EC-441E-832B-A4A01F5EA02F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D36CA6-B581-4869-84C3-D15557408EAD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9D0EFE-81CD-4B1F-8AF7-D42CBCACD215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D579AE-AE13-44EF-AB9E-394592E76F14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BA6DB6-B666-495B-BA3A-2748E673451B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785AF0-635B-4B1D-9981-1E17515E67AF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A6404-E1D1-4416-89B0-B8E73A56A260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6940C869-33C9-455E-A0C8-005239529785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15208476-5B58-4F87-8327-442FEB8A1CC2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Subtitle 8">
              <a:extLst>
                <a:ext uri="{FF2B5EF4-FFF2-40B4-BE49-F238E27FC236}">
                  <a16:creationId xmlns:a16="http://schemas.microsoft.com/office/drawing/2014/main" id="{74857E02-F87D-40B8-9E2A-7542E7B8D0C6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9" name="Subtitle 8">
              <a:extLst>
                <a:ext uri="{FF2B5EF4-FFF2-40B4-BE49-F238E27FC236}">
                  <a16:creationId xmlns:a16="http://schemas.microsoft.com/office/drawing/2014/main" id="{2EF92C35-B94F-4678-BAEB-51FADD602F7E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2"/>
                  </a:solidFill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F746FFB3-5EE7-44F3-BC89-127BCF1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21" name="Picture 20">
              <a:hlinkClick r:id="rId8"/>
              <a:extLst>
                <a:ext uri="{FF2B5EF4-FFF2-40B4-BE49-F238E27FC236}">
                  <a16:creationId xmlns:a16="http://schemas.microsoft.com/office/drawing/2014/main" id="{9C4E4EF3-EFC7-436E-864D-CE0B4F81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22" name="Picture 21">
              <a:hlinkClick r:id="rId10"/>
              <a:extLst>
                <a:ext uri="{FF2B5EF4-FFF2-40B4-BE49-F238E27FC236}">
                  <a16:creationId xmlns:a16="http://schemas.microsoft.com/office/drawing/2014/main" id="{FEE9B284-A03C-44C9-BE24-505BB5EB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EC8B3A94-65EE-479A-A481-791A2209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1C0BC2-59E2-464E-96E3-A84CC59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6751F-2D76-4FBC-802D-7861EB7CDAD0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1DAD-EF02-491C-8C06-35444286F4D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9383F79-8A1C-4826-AFDE-942BE872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3A80FD-A974-422B-B03A-3D2BF5E922AB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1ABA2-A14D-4226-8535-5FBDF291CE69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E0FAFB-2672-4F15-9E94-18D33BD661CA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E38FC0-DC61-4676-BDD6-6D705D0A246E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E76123-B215-4F71-99BA-2B1FE7A96297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107794-4614-4879-964E-BB388DD5D883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FFAC8-01EC-4438-AD4F-4B6EABF2A23E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>
              <a:hlinkClick r:id="rId6"/>
              <a:extLst>
                <a:ext uri="{FF2B5EF4-FFF2-40B4-BE49-F238E27FC236}">
                  <a16:creationId xmlns:a16="http://schemas.microsoft.com/office/drawing/2014/main" id="{1AA9F7FF-54E6-47EA-BA6E-6389F02D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51" name="Picture 50">
              <a:hlinkClick r:id="rId8"/>
              <a:extLst>
                <a:ext uri="{FF2B5EF4-FFF2-40B4-BE49-F238E27FC236}">
                  <a16:creationId xmlns:a16="http://schemas.microsoft.com/office/drawing/2014/main" id="{C99BE471-71BC-43CE-A572-869C0BB0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52" name="Picture 51">
              <a:hlinkClick r:id="rId10"/>
              <a:extLst>
                <a:ext uri="{FF2B5EF4-FFF2-40B4-BE49-F238E27FC236}">
                  <a16:creationId xmlns:a16="http://schemas.microsoft.com/office/drawing/2014/main" id="{F151CC07-420A-472F-9D9A-499F1918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53" name="Picture 52">
              <a:hlinkClick r:id="rId12"/>
              <a:extLst>
                <a:ext uri="{FF2B5EF4-FFF2-40B4-BE49-F238E27FC236}">
                  <a16:creationId xmlns:a16="http://schemas.microsoft.com/office/drawing/2014/main" id="{59A1CFD7-3E07-4140-8E9F-A9639687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D626B9-9DDA-4EE7-B80F-E02661CC8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8443653D-04ED-46A2-B356-A01EF6A79C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D784A-D0A0-40CA-96AC-88A16CB3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FF6616E-B6E7-4A38-BB44-2FC57301FEBE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60E6D-1D53-4E4E-B199-83A1B0ADC855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19E6B3-771C-4BAC-851F-5E320F9A7B91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7D517A-03F1-4C08-845F-C04C0AFACCEB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332660-30C3-4637-82CC-84A4F136BDB6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69FFA8-F39C-4B26-A665-129D50E8377A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C201B9-742F-4608-B942-1FD11B0120AF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Subtitle 8">
              <a:extLst>
                <a:ext uri="{FF2B5EF4-FFF2-40B4-BE49-F238E27FC236}">
                  <a16:creationId xmlns:a16="http://schemas.microsoft.com/office/drawing/2014/main" id="{B71E80DA-5F8E-4C2C-83A2-DA54F34FAAC8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3" name="Subtitle 8">
              <a:extLst>
                <a:ext uri="{FF2B5EF4-FFF2-40B4-BE49-F238E27FC236}">
                  <a16:creationId xmlns:a16="http://schemas.microsoft.com/office/drawing/2014/main" id="{71B32D58-6764-4B99-BE82-628F8B5F31A5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Subtitle 8">
              <a:extLst>
                <a:ext uri="{FF2B5EF4-FFF2-40B4-BE49-F238E27FC236}">
                  <a16:creationId xmlns:a16="http://schemas.microsoft.com/office/drawing/2014/main" id="{838CE389-85E2-4C5D-94A3-4664AF604703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35" name="Subtitle 8">
              <a:extLst>
                <a:ext uri="{FF2B5EF4-FFF2-40B4-BE49-F238E27FC236}">
                  <a16:creationId xmlns:a16="http://schemas.microsoft.com/office/drawing/2014/main" id="{AE3063B2-5B67-44F4-AA05-4D5577DB2020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2"/>
                  </a:solidFill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</a:endParaRPr>
            </a:p>
          </p:txBody>
        </p:sp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56D71168-3C7E-4923-8A7B-C8F5995C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3DC11ED-C1F3-4F53-AD55-86A26564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38" name="Picture 37">
              <a:hlinkClick r:id="rId10"/>
              <a:extLst>
                <a:ext uri="{FF2B5EF4-FFF2-40B4-BE49-F238E27FC236}">
                  <a16:creationId xmlns:a16="http://schemas.microsoft.com/office/drawing/2014/main" id="{8D107413-3498-4985-8FEE-0F60CD3E3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39" name="Picture 38">
              <a:hlinkClick r:id="rId12"/>
              <a:extLst>
                <a:ext uri="{FF2B5EF4-FFF2-40B4-BE49-F238E27FC236}">
                  <a16:creationId xmlns:a16="http://schemas.microsoft.com/office/drawing/2014/main" id="{3F160CD6-3D3E-4C84-9970-466A8B414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5C1BCD0-7FD9-4C02-9857-C30C8AF46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2E32495-21EF-4DC3-9F3F-0206BB578D73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E220B3-3AFB-48DA-BE41-65685BF7C80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F63423C-25BC-4B77-919F-5AD0E51FD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A6A6189-7A8C-494D-AEAD-9FD12C1B16A9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CB0FFD-B6D5-4321-AB4D-C98AAF735638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5BCB29-E6B2-4639-9CFA-E7EFEE231A83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C5ED51D-1351-4755-AFDC-FF71D62AC092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AE7260B-EF91-4FF6-A894-362F7C5A52B0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5A2623A-ABC0-4314-B5FD-9F86F1662B3F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DB776B-8DFB-4613-894B-D4887D04F431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9" name="Picture 58">
              <a:hlinkClick r:id="rId6"/>
              <a:extLst>
                <a:ext uri="{FF2B5EF4-FFF2-40B4-BE49-F238E27FC236}">
                  <a16:creationId xmlns:a16="http://schemas.microsoft.com/office/drawing/2014/main" id="{890072DB-9C52-4031-B966-99410D57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60" name="Picture 59">
              <a:hlinkClick r:id="rId8"/>
              <a:extLst>
                <a:ext uri="{FF2B5EF4-FFF2-40B4-BE49-F238E27FC236}">
                  <a16:creationId xmlns:a16="http://schemas.microsoft.com/office/drawing/2014/main" id="{BA472755-EDF3-40E0-8612-5BC61E316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61" name="Picture 60">
              <a:hlinkClick r:id="rId10"/>
              <a:extLst>
                <a:ext uri="{FF2B5EF4-FFF2-40B4-BE49-F238E27FC236}">
                  <a16:creationId xmlns:a16="http://schemas.microsoft.com/office/drawing/2014/main" id="{30A53DA9-E333-43AD-B9E3-D012A7FB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62" name="Picture 61">
              <a:hlinkClick r:id="rId12"/>
              <a:extLst>
                <a:ext uri="{FF2B5EF4-FFF2-40B4-BE49-F238E27FC236}">
                  <a16:creationId xmlns:a16="http://schemas.microsoft.com/office/drawing/2014/main" id="{EC36C833-F661-4845-896F-76CB15A7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0433001B-5664-431B-8B71-87C2F9287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pic>
        <p:nvPicPr>
          <p:cNvPr id="64" name="Graphic 63">
            <a:extLst>
              <a:ext uri="{FF2B5EF4-FFF2-40B4-BE49-F238E27FC236}">
                <a16:creationId xmlns:a16="http://schemas.microsoft.com/office/drawing/2014/main" id="{B50E4C45-0CFE-4431-938A-110D6010BE3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ESR-hankkeil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805B-77B9-4EAA-A7BD-B335B75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6" y="2750912"/>
            <a:ext cx="6096000" cy="41149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3A1ED5-23A4-4EA6-B327-99702D993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978" y="1998703"/>
            <a:ext cx="8977745" cy="1556841"/>
          </a:xfrm>
        </p:spPr>
        <p:txBody>
          <a:bodyPr anchor="b"/>
          <a:lstStyle>
            <a:lvl1pPr marL="0" indent="0" algn="ctr">
              <a:lnSpc>
                <a:spcPct val="85000"/>
              </a:lnSpc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  <a:lvl2pPr marL="239400" indent="0">
              <a:buNone/>
              <a:defRPr>
                <a:latin typeface="+mn-lt"/>
              </a:defRPr>
            </a:lvl2pPr>
            <a:lvl3pPr marL="268287" indent="0">
              <a:buNone/>
              <a:defRPr>
                <a:latin typeface="+mn-lt"/>
              </a:defRPr>
            </a:lvl3pPr>
            <a:lvl4pPr marL="536575" indent="0">
              <a:buNone/>
              <a:defRPr>
                <a:latin typeface="+mn-lt"/>
              </a:defRPr>
            </a:lvl4pPr>
            <a:lvl5pPr marL="804862" indent="0">
              <a:buNone/>
              <a:defRPr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KIITOS-</a:t>
            </a:r>
            <a:r>
              <a:rPr lang="en-US" dirty="0" err="1"/>
              <a:t>sivua</a:t>
            </a:r>
            <a:r>
              <a:rPr lang="en-US" dirty="0"/>
              <a:t> vain ESR-</a:t>
            </a:r>
            <a:r>
              <a:rPr lang="en-US" dirty="0" err="1"/>
              <a:t>rahoitteisten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esityksissä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F022CC-4AE4-4497-B898-EEB82DFE4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978" y="3741349"/>
            <a:ext cx="8977742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82E75-7A7C-47FA-B8CD-646220C3C0B9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B8DDB-A733-4D3C-983F-9A5322F1B47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8F6610-E26C-43F0-9C89-E8FC24B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5A16D1-FAAF-49CA-A318-53679976F84A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1C62C-52D1-4CF5-B4A2-FB003D0D36F4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A7AF0C2-3072-4BB0-B24A-75EA60B9E1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F5C43-9FD2-4013-B172-5951079AF0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65" y="5372660"/>
            <a:ext cx="1375639" cy="973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96E98-FCE5-4DCB-BB51-8F2518E5A5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212" y="4985075"/>
            <a:ext cx="1332000" cy="14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yhteistyöhankkeil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 userDrawn="1"/>
        </p:nvSpPr>
        <p:spPr>
          <a:xfrm>
            <a:off x="839788" y="836613"/>
            <a:ext cx="10512425" cy="42085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409116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177850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839348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512E1-416B-4DFA-A061-8DDF8E3FD790}"/>
              </a:ext>
            </a:extLst>
          </p:cNvPr>
          <p:cNvSpPr txBox="1"/>
          <p:nvPr userDrawn="1"/>
        </p:nvSpPr>
        <p:spPr>
          <a:xfrm>
            <a:off x="4657165" y="4887135"/>
            <a:ext cx="2882153" cy="296235"/>
          </a:xfrm>
          <a:prstGeom prst="rect">
            <a:avLst/>
          </a:prstGeom>
          <a:solidFill>
            <a:schemeClr val="bg1"/>
          </a:solidFill>
        </p:spPr>
        <p:txBody>
          <a:bodyPr wrap="square" lIns="154800" rtlCol="0">
            <a:spAutoFit/>
          </a:bodyPr>
          <a:lstStyle/>
          <a:p>
            <a:pPr algn="ctr"/>
            <a:r>
              <a:rPr lang="en-US" sz="1325" b="1" spc="300" dirty="0">
                <a:solidFill>
                  <a:schemeClr val="tx2"/>
                </a:solidFill>
              </a:rPr>
              <a:t>IN COOPERATION WITH</a:t>
            </a:r>
            <a:endParaRPr lang="fi-FI" sz="1325" b="1" spc="3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9A770EE-2DC6-4C02-9932-920242DBC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5404" y="262014"/>
            <a:ext cx="2641192" cy="9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öterveyslaitoksen 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0F443-BA0F-4D49-9990-20E701B7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566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2BD233-A8B1-419C-8987-C803C717C82E}"/>
              </a:ext>
            </a:extLst>
          </p:cNvPr>
          <p:cNvCxnSpPr>
            <a:cxnSpLocks/>
          </p:cNvCxnSpPr>
          <p:nvPr/>
        </p:nvCxnSpPr>
        <p:spPr>
          <a:xfrm>
            <a:off x="0" y="429754"/>
            <a:ext cx="9520518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403AA-53E6-4AA5-BD38-4EAFD1F3A321}"/>
              </a:ext>
            </a:extLst>
          </p:cNvPr>
          <p:cNvSpPr/>
          <p:nvPr/>
        </p:nvSpPr>
        <p:spPr>
          <a:xfrm>
            <a:off x="839788" y="250523"/>
            <a:ext cx="1728000" cy="479239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369D18-B748-4260-9C94-E7FC1CE67689}"/>
              </a:ext>
            </a:extLst>
          </p:cNvPr>
          <p:cNvCxnSpPr>
            <a:cxnSpLocks/>
          </p:cNvCxnSpPr>
          <p:nvPr/>
        </p:nvCxnSpPr>
        <p:spPr>
          <a:xfrm flipV="1">
            <a:off x="11679421" y="1178451"/>
            <a:ext cx="0" cy="5718251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8E00E210-87CF-4784-8A18-369897E7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63" y="354804"/>
            <a:ext cx="1440000" cy="1985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1CBB470-C577-442E-A9D8-E97B13921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9668" y="277353"/>
            <a:ext cx="2067002" cy="802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B808CD-2E1D-44C6-B402-A4E6643B1774}"/>
              </a:ext>
            </a:extLst>
          </p:cNvPr>
          <p:cNvSpPr txBox="1"/>
          <p:nvPr/>
        </p:nvSpPr>
        <p:spPr>
          <a:xfrm>
            <a:off x="67703" y="6610598"/>
            <a:ext cx="2792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pc="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©TYÖTERVEYSLAITOS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05731-3A2F-498F-8C29-14EA99D02611}"/>
              </a:ext>
            </a:extLst>
          </p:cNvPr>
          <p:cNvSpPr/>
          <p:nvPr/>
        </p:nvSpPr>
        <p:spPr>
          <a:xfrm>
            <a:off x="0" y="0"/>
            <a:ext cx="12192000" cy="126933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A3812-920F-4737-BF2D-9BB4CF37B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b="2241"/>
          <a:stretch/>
        </p:blipFill>
        <p:spPr>
          <a:xfrm>
            <a:off x="2207" y="9292"/>
            <a:ext cx="12187586" cy="68566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B8FF1-E5A2-4CD4-AF40-1E98DC384DDE}"/>
              </a:ext>
            </a:extLst>
          </p:cNvPr>
          <p:cNvCxnSpPr>
            <a:cxnSpLocks/>
          </p:cNvCxnSpPr>
          <p:nvPr userDrawn="1"/>
        </p:nvCxnSpPr>
        <p:spPr>
          <a:xfrm>
            <a:off x="0" y="429754"/>
            <a:ext cx="99568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6A79AC-30BF-40AA-BB33-7C1357087227}"/>
              </a:ext>
            </a:extLst>
          </p:cNvPr>
          <p:cNvSpPr/>
          <p:nvPr userDrawn="1"/>
        </p:nvSpPr>
        <p:spPr>
          <a:xfrm>
            <a:off x="839788" y="250523"/>
            <a:ext cx="1728000" cy="479239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F3872-F2EC-4939-BBC5-E4EEE8E08D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1178451"/>
            <a:ext cx="0" cy="5718251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455941-6FD3-4D22-A737-945E51708007}"/>
              </a:ext>
            </a:extLst>
          </p:cNvPr>
          <p:cNvSpPr txBox="1"/>
          <p:nvPr userDrawn="1"/>
        </p:nvSpPr>
        <p:spPr>
          <a:xfrm>
            <a:off x="67703" y="6610598"/>
            <a:ext cx="2792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pc="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©FIOH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E4AFBD-A28B-45AD-898A-046603E349D0}"/>
              </a:ext>
            </a:extLst>
          </p:cNvPr>
          <p:cNvSpPr/>
          <p:nvPr userDrawn="1"/>
        </p:nvSpPr>
        <p:spPr>
          <a:xfrm>
            <a:off x="0" y="0"/>
            <a:ext cx="12192000" cy="126933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9C931BD-5B44-4A6E-91E6-13F6FB36A6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411" y="115298"/>
            <a:ext cx="1735077" cy="632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2C3CEB-6BE6-4C58-A5E6-04175CBC84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48574" y="277353"/>
            <a:ext cx="1969200" cy="7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4674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välilehti</a:t>
            </a:r>
            <a:r>
              <a:rPr lang="en-US" dirty="0"/>
              <a:t>.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tässä</a:t>
            </a:r>
            <a:r>
              <a:rPr lang="en-US" dirty="0"/>
              <a:t>.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tyylissä</a:t>
            </a:r>
            <a:r>
              <a:rPr lang="en-US" dirty="0"/>
              <a:t> ja </a:t>
            </a:r>
            <a:r>
              <a:rPr lang="en-US" dirty="0" err="1"/>
              <a:t>pistekoossa</a:t>
            </a:r>
            <a:r>
              <a:rPr lang="en-US" dirty="0"/>
              <a:t>. </a:t>
            </a:r>
            <a:r>
              <a:rPr lang="en-US" dirty="0" err="1"/>
              <a:t>Valkoinen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on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sallittu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F59A74A-CE8A-4305-A4C2-038C1DC95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9071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välilehti</a:t>
            </a:r>
            <a:r>
              <a:rPr lang="en-US" dirty="0"/>
              <a:t>.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tässä</a:t>
            </a:r>
            <a:r>
              <a:rPr lang="en-US" dirty="0"/>
              <a:t>.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tyylissä</a:t>
            </a:r>
            <a:r>
              <a:rPr lang="en-US" dirty="0"/>
              <a:t> ja </a:t>
            </a:r>
            <a:r>
              <a:rPr lang="en-US" dirty="0" err="1"/>
              <a:t>pistekoossa</a:t>
            </a:r>
            <a:r>
              <a:rPr lang="en-US" dirty="0"/>
              <a:t>. </a:t>
            </a:r>
            <a:r>
              <a:rPr lang="en-US" dirty="0" err="1"/>
              <a:t>Valkoista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EI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pohjalla</a:t>
            </a:r>
            <a:r>
              <a:rPr lang="en-US" dirty="0"/>
              <a:t>.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68439-2634-4CE5-A439-FA54ED76F667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C45D8-9939-42A5-8E40-CE05FA6455C7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4A4EF-A433-4DF3-999F-E3972FEB19F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4395A-FDF6-4B48-BE4C-96118F6B3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2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tähän mahtuu kaksirivinen otsikko, älä kirjoita sen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73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A2C072D-AF57-4485-B05B-01A9324982EA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380" y="944563"/>
            <a:ext cx="10283321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1170"/>
            <a:ext cx="10284503" cy="4138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111CD-16CD-4B58-B1D6-ABF0847839FE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CCCD53-1C06-42B7-AF3D-1C2659371F2E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767B6-09CE-4A12-BAAE-8328D76EF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FD9F55-0900-4026-9FBB-D378C15E8D9C}" type="datetime1">
              <a:rPr lang="fi-FI" smtClean="0"/>
              <a:t>16.4.2021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0ACE0-EB42-4806-BBE3-FAB7E206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©FIOH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276D8A-2BBD-4D3F-99AA-CA25AE91D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504B44-E84A-4531-8917-61B333F2EE7B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C8507F-8E09-4464-83BC-51B97FF0A3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51" r:id="rId5"/>
    <p:sldLayoutId id="2147483812" r:id="rId6"/>
    <p:sldLayoutId id="2147483813" r:id="rId7"/>
    <p:sldLayoutId id="2147483814" r:id="rId8"/>
    <p:sldLayoutId id="2147483815" r:id="rId9"/>
    <p:sldLayoutId id="2147483850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  <p:sldLayoutId id="2147483844" r:id="rId39"/>
    <p:sldLayoutId id="2147483845" r:id="rId40"/>
    <p:sldLayoutId id="2147483846" r:id="rId41"/>
    <p:sldLayoutId id="2147483847" r:id="rId42"/>
    <p:sldLayoutId id="2147483849" r:id="rId4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tabLst/>
        <a:defRPr lang="en-US" sz="3200" b="1" kern="1200" baseline="0" dirty="0" smtClean="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b="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200" kern="1200">
          <a:solidFill>
            <a:schemeClr val="tx1">
              <a:lumMod val="95000"/>
              <a:lumOff val="5000"/>
            </a:schemeClr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9263" indent="-182563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630238" indent="-180975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spc="20" baseline="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801688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 spc="20" baseline="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pos="7355" userDrawn="1">
          <p15:clr>
            <a:srgbClr val="F26B43"/>
          </p15:clr>
        </p15:guide>
        <p15:guide id="13" pos="7151" userDrawn="1">
          <p15:clr>
            <a:srgbClr val="F26B43"/>
          </p15:clr>
        </p15:guide>
        <p15:guide id="14" pos="529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595" userDrawn="1">
          <p15:clr>
            <a:srgbClr val="F26B43"/>
          </p15:clr>
        </p15:guide>
        <p15:guide id="18" pos="63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FCCBE-FCD5-4545-A083-2FB01C9A0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Finnish part of the project: </a:t>
            </a:r>
            <a:br>
              <a:rPr lang="en-US" dirty="0"/>
            </a:br>
            <a:r>
              <a:rPr lang="en-US" dirty="0"/>
              <a:t>focus on job quality</a:t>
            </a:r>
            <a:endParaRPr lang="fi-FI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9CA990E-B2E9-48CE-AC56-418FBC699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Tuomo Alasoini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94DAA-95B7-4627-990F-4CA5674FE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tuomo.alasoini</a:t>
            </a:r>
            <a:r>
              <a:rPr lang="en-US" dirty="0"/>
              <a:t>(at)ttl.fi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69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CECD-CD56-4F1D-B956-A425278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50" y="1322631"/>
            <a:ext cx="10297904" cy="774000"/>
          </a:xfrm>
        </p:spPr>
        <p:txBody>
          <a:bodyPr/>
          <a:lstStyle/>
          <a:p>
            <a:r>
              <a:rPr lang="en-US" dirty="0"/>
              <a:t>EU-funded project “Changes in the Financial </a:t>
            </a:r>
            <a:r>
              <a:rPr lang="en-US" dirty="0" err="1"/>
              <a:t>Labour</a:t>
            </a:r>
            <a:r>
              <a:rPr lang="en-US" dirty="0"/>
              <a:t> Market: the Impact of Directive 2014/65 (MiFID II) and Digitalization” (VS/2019/0097)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F697-0A13-4B97-A65F-538D8DE04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452766"/>
            <a:ext cx="10297904" cy="4138168"/>
          </a:xfrm>
        </p:spPr>
        <p:txBody>
          <a:bodyPr/>
          <a:lstStyle/>
          <a:p>
            <a:r>
              <a:rPr lang="en-US" dirty="0"/>
              <a:t>The project (2019-21) examines the joint effects of </a:t>
            </a:r>
            <a:r>
              <a:rPr lang="en-US" b="1" dirty="0"/>
              <a:t>digitalization</a:t>
            </a:r>
            <a:r>
              <a:rPr lang="en-US" dirty="0"/>
              <a:t> and </a:t>
            </a:r>
            <a:r>
              <a:rPr lang="en-US" b="1" dirty="0"/>
              <a:t>the MiFID II Directive</a:t>
            </a:r>
            <a:r>
              <a:rPr lang="en-US" dirty="0"/>
              <a:t> in the European banking sector on organizational systems, industrial relations and job quality. </a:t>
            </a:r>
          </a:p>
          <a:p>
            <a:r>
              <a:rPr lang="en-US" dirty="0"/>
              <a:t>Research questions of the Finnish sub-project:</a:t>
            </a:r>
          </a:p>
          <a:p>
            <a:pPr lvl="1"/>
            <a:r>
              <a:rPr lang="en-US" dirty="0"/>
              <a:t>What are the major visible and expected changes in work content in the banking industry owing to digitalization?</a:t>
            </a:r>
          </a:p>
          <a:p>
            <a:pPr lvl="1"/>
            <a:r>
              <a:rPr lang="en-US" dirty="0"/>
              <a:t>What are the major visible and expected changes in work content in the banking industry owing to MiFID II?</a:t>
            </a:r>
          </a:p>
          <a:p>
            <a:pPr lvl="1"/>
            <a:r>
              <a:rPr lang="en-US" dirty="0"/>
              <a:t>What are the major visible and expected changes in the future job quality in the banking industry owing to these changes? 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DEE48-9FF0-493C-B990-016D777CCE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603E-4A49-4D7B-B6AA-ABBE03EAA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©FIOH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EB939-8DEA-4E2A-9078-180291864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14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CA16-8B18-4CDE-B84C-82BC6AF7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Realized and expected deliverables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DE87E-CB4C-443F-A2F5-CB5E4D17B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Literature review </a:t>
            </a:r>
            <a:r>
              <a:rPr lang="en-US" dirty="0"/>
              <a:t>(2019)</a:t>
            </a:r>
          </a:p>
          <a:p>
            <a:r>
              <a:rPr lang="en-US" b="1" dirty="0"/>
              <a:t>Finnish case study </a:t>
            </a:r>
            <a:r>
              <a:rPr lang="en-US" dirty="0"/>
              <a:t>based on interviews and literature (2020)</a:t>
            </a:r>
          </a:p>
          <a:p>
            <a:r>
              <a:rPr lang="en-US" b="1" dirty="0"/>
              <a:t>Good practices </a:t>
            </a:r>
            <a:r>
              <a:rPr lang="en-US" dirty="0"/>
              <a:t>for the improvement of job quality in the context of digitalization and MiFID II, based on ALL available project material and literature (2021)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69A2-1EF1-4747-A020-EAC0A634E0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18204-6F17-475B-A2BB-43E23E5CD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©FIOH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18D9-EB38-4355-BE8B-B415EB132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2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0EE2-FF7F-4FF8-A253-1760BEA2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quality and good practice approach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0B496-CAE2-4C9F-82DD-A63FFCA62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QUALITY, e.g.</a:t>
            </a:r>
          </a:p>
          <a:p>
            <a:pPr lvl="1"/>
            <a:r>
              <a:rPr lang="en-US" dirty="0"/>
              <a:t>Skills development opportunities</a:t>
            </a:r>
          </a:p>
          <a:p>
            <a:pPr lvl="1"/>
            <a:r>
              <a:rPr lang="en-US" dirty="0"/>
              <a:t>Task autonomy</a:t>
            </a:r>
          </a:p>
          <a:p>
            <a:pPr lvl="1"/>
            <a:r>
              <a:rPr lang="en-US" dirty="0"/>
              <a:t>Work intensity</a:t>
            </a:r>
          </a:p>
          <a:p>
            <a:pPr lvl="1"/>
            <a:r>
              <a:rPr lang="en-US" dirty="0"/>
              <a:t>Work-life balance</a:t>
            </a:r>
          </a:p>
          <a:p>
            <a:pPr lvl="1"/>
            <a:r>
              <a:rPr lang="en-US" dirty="0"/>
              <a:t>Social relations at work</a:t>
            </a:r>
          </a:p>
          <a:p>
            <a:pPr lvl="1"/>
            <a:r>
              <a:rPr lang="en-US" dirty="0"/>
              <a:t>Participation opportunities</a:t>
            </a:r>
          </a:p>
          <a:p>
            <a:pPr lvl="1"/>
            <a:r>
              <a:rPr lang="en-US" dirty="0"/>
              <a:t>Health and safety</a:t>
            </a:r>
          </a:p>
          <a:p>
            <a:pPr lvl="1"/>
            <a:r>
              <a:rPr lang="en-US" dirty="0"/>
              <a:t>Overall well-being at work</a:t>
            </a:r>
          </a:p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9F3D6-9522-427F-BD2B-7DE8030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GOOD PRACTICE APPROACH</a:t>
            </a:r>
          </a:p>
          <a:p>
            <a:pPr lvl="1"/>
            <a:r>
              <a:rPr lang="en-US" dirty="0"/>
              <a:t>A soft form of regulation, based on persuasive means, such increasing and disseminating knowledge, overcoming mental lock-ins and creating preconditions for action.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B66D-384F-4E27-A20E-699A76D0C4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28CA4-A380-4C73-8878-2D4B24A88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©FIOH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CEEB3-AA1D-4479-909B-95A54939E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33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F1F2-1FCA-4A62-8B95-79E81EF6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aspects of transformed bank work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B85B-1E56-4495-B80E-4193CDBF1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218182"/>
            <a:ext cx="10297904" cy="4138168"/>
          </a:xfrm>
        </p:spPr>
        <p:txBody>
          <a:bodyPr/>
          <a:lstStyle/>
          <a:p>
            <a:r>
              <a:rPr lang="en-US" b="1" dirty="0"/>
              <a:t>Computerization</a:t>
            </a:r>
            <a:r>
              <a:rPr lang="en-US" dirty="0"/>
              <a:t>: increased use of computers and the Internet.</a:t>
            </a:r>
          </a:p>
          <a:p>
            <a:endParaRPr lang="en-US" dirty="0"/>
          </a:p>
          <a:p>
            <a:r>
              <a:rPr lang="en-US" b="1" dirty="0"/>
              <a:t>Virtualization</a:t>
            </a:r>
            <a:r>
              <a:rPr lang="en-US" dirty="0"/>
              <a:t>: increased communication with customers via digital technology at the expense of face-to-face interaction.</a:t>
            </a:r>
          </a:p>
          <a:p>
            <a:endParaRPr lang="en-US" dirty="0"/>
          </a:p>
          <a:p>
            <a:r>
              <a:rPr lang="en-US" b="1" dirty="0"/>
              <a:t>Autonomy</a:t>
            </a:r>
            <a:r>
              <a:rPr lang="en-US" dirty="0"/>
              <a:t>: increased freedom to carry out tasks as needed.</a:t>
            </a:r>
          </a:p>
          <a:p>
            <a:endParaRPr lang="en-US" dirty="0"/>
          </a:p>
          <a:p>
            <a:r>
              <a:rPr lang="en-US" b="1" dirty="0"/>
              <a:t>Standardization</a:t>
            </a:r>
            <a:r>
              <a:rPr lang="en-US" dirty="0"/>
              <a:t>: increased extent to which the work depends on precise targets or standards.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876B-96F5-44FF-AF0D-E11AD7C63B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FDAAA-6C5C-49F9-B328-CAC0A34B6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©FIOH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D7EE4-3A85-42A5-A71F-1EFE5157B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69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4DF0-EBA3-43C1-9B17-100728DB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most significant observations from the job quality point of view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9344-BF3C-44B3-BE67-5E59A8FFE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has become more demanding for employees; they have to learn to manage new applications, devices and information systems at a rapid pace.</a:t>
            </a:r>
          </a:p>
          <a:p>
            <a:r>
              <a:rPr lang="en-US" dirty="0"/>
              <a:t>Many of the information systems do not communicate well which each other and enable smooth ways of working.</a:t>
            </a:r>
          </a:p>
          <a:p>
            <a:r>
              <a:rPr lang="en-US" dirty="0"/>
              <a:t>Many highly automated processes still involve “technological gaps” that require human intervention.</a:t>
            </a:r>
          </a:p>
          <a:p>
            <a:r>
              <a:rPr lang="en-US" dirty="0"/>
              <a:t>Virtualization has not only helped to streamline customer service but also given rise to “invisible work” in the form of technical advice of clients.</a:t>
            </a:r>
          </a:p>
          <a:p>
            <a:r>
              <a:rPr lang="en-US" dirty="0"/>
              <a:t>Multi-channel nature of services has added growing fluctuations of workload.</a:t>
            </a:r>
          </a:p>
          <a:p>
            <a:r>
              <a:rPr lang="fi-FI" dirty="0"/>
              <a:t>CONTINUE…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7C49-0D3A-49E8-8B92-AAB8230F76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B2932-E8D8-4608-A174-469008466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©FIOH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5A84-3066-4735-87D2-6FBB2B9F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10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4DF0-EBA3-43C1-9B17-100728DB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most significant observations from the job quality point of view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9344-BF3C-44B3-BE67-5E59A8FFE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912040"/>
            <a:ext cx="10297904" cy="4138168"/>
          </a:xfrm>
        </p:spPr>
        <p:txBody>
          <a:bodyPr/>
          <a:lstStyle/>
          <a:p>
            <a:r>
              <a:rPr lang="en-US" dirty="0"/>
              <a:t>Multi-channel nature of services has increased pressure towards growing flexibility and diversity in daily and weekly working hours.</a:t>
            </a:r>
          </a:p>
          <a:p>
            <a:r>
              <a:rPr lang="en-US" dirty="0"/>
              <a:t>Employees are increasingly taking care themselves of updating and developing their skills, organizing their work, allocating their working hours and maintaining their well-being at work.</a:t>
            </a:r>
          </a:p>
          <a:p>
            <a:r>
              <a:rPr lang="en-US" dirty="0"/>
              <a:t>The importance of peer support from colleagues and other contact networks is emphasized as a support structure for employees, alongside support from their own supervisor.</a:t>
            </a:r>
          </a:p>
          <a:p>
            <a:r>
              <a:rPr lang="en-US" dirty="0"/>
              <a:t>New tasks related to documentation, information and KYC have enlarged experts’ routine-like duties.</a:t>
            </a:r>
          </a:p>
          <a:p>
            <a:r>
              <a:rPr lang="en-US" dirty="0"/>
              <a:t>Stricter regulation has fragmented expert work by leading to a growing division of </a:t>
            </a:r>
            <a:r>
              <a:rPr lang="en-GB" dirty="0"/>
              <a:t>labour</a:t>
            </a:r>
            <a:r>
              <a:rPr lang="en-US" dirty="0"/>
              <a:t> between occupational categories and within work processes.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7C49-0D3A-49E8-8B92-AAB8230F76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19F02-00B9-4BAE-A515-EE21485E933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16.4.2021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B2932-E8D8-4608-A174-469008466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800" cap="none" spc="10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©FIOH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5A84-3066-4735-87D2-6FBB2B9F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D4B1A-FCA2-483F-A5D4-2A977CA5EF4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2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D316-6313-4BE3-91E0-CD191E68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good practice (initial list): the challenge and how to respond to it with good practice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4BEEA-D678-4D4C-98D7-ADE19DAE2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media support</a:t>
            </a:r>
          </a:p>
          <a:p>
            <a:r>
              <a:rPr lang="en-US" dirty="0"/>
              <a:t>flexible working hours</a:t>
            </a:r>
          </a:p>
          <a:p>
            <a:r>
              <a:rPr lang="en-US" dirty="0"/>
              <a:t>fluctuation of workload</a:t>
            </a:r>
          </a:p>
          <a:p>
            <a:r>
              <a:rPr lang="en-US" dirty="0"/>
              <a:t>invisible work</a:t>
            </a:r>
          </a:p>
          <a:p>
            <a:r>
              <a:rPr lang="en-US" dirty="0"/>
              <a:t>(collective, peer) learning</a:t>
            </a:r>
          </a:p>
          <a:p>
            <a:r>
              <a:rPr lang="en-US" dirty="0"/>
              <a:t>self-management</a:t>
            </a:r>
          </a:p>
          <a:p>
            <a:r>
              <a:rPr lang="en-US" dirty="0"/>
              <a:t>social cohesion </a:t>
            </a:r>
          </a:p>
          <a:p>
            <a:r>
              <a:rPr lang="en-US" dirty="0"/>
              <a:t>teleworking. 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0F0B6-F2C8-45FB-A61D-5A5B3B063F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B19F02-00B9-4BAE-A515-EE21485E933C}" type="datetime1">
              <a:rPr lang="fi-FI" smtClean="0"/>
              <a:t>16.4.2021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E79E3-22AC-4227-990C-2C3A6FBE7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©FIOH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2DCD-0C11-4407-B173-8BFC0EBD4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373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043985-27DD-4390-B599-50937B4B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Thanks!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217131-6509-4967-B016-FD16D47B0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25546"/>
      </p:ext>
    </p:extLst>
  </p:cSld>
  <p:clrMapOvr>
    <a:masterClrMapping/>
  </p:clrMapOvr>
</p:sld>
</file>

<file path=ppt/theme/theme1.xml><?xml version="1.0" encoding="utf-8"?>
<a:theme xmlns:a="http://schemas.openxmlformats.org/drawingml/2006/main" name="TTL 2019">
  <a:themeElements>
    <a:clrScheme name="TTL 2019">
      <a:dk1>
        <a:srgbClr val="2F2F2F"/>
      </a:dk1>
      <a:lt1>
        <a:sysClr val="window" lastClr="FFFFFF"/>
      </a:lt1>
      <a:dk2>
        <a:srgbClr val="003C78"/>
      </a:dk2>
      <a:lt2>
        <a:srgbClr val="606060"/>
      </a:lt2>
      <a:accent1>
        <a:srgbClr val="66D0DF"/>
      </a:accent1>
      <a:accent2>
        <a:srgbClr val="00B0CA"/>
      </a:accent2>
      <a:accent3>
        <a:srgbClr val="96C800"/>
      </a:accent3>
      <a:accent4>
        <a:srgbClr val="E61E69"/>
      </a:accent4>
      <a:accent5>
        <a:srgbClr val="640A64"/>
      </a:accent5>
      <a:accent6>
        <a:srgbClr val="FF5800"/>
      </a:accent6>
      <a:hlink>
        <a:srgbClr val="003C78"/>
      </a:hlink>
      <a:folHlink>
        <a:srgbClr val="606060"/>
      </a:folHlink>
    </a:clrScheme>
    <a:fontScheme name="TTL 2019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ECD741E-EB5A-41C7-B0FC-E200E548E4CA}" vid="{2A19B3C4-8708-4134-BFD5-5EC387F13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F562141995DD4CA3DED357F3DB5E39" ma:contentTypeVersion="6" ma:contentTypeDescription="Luo uusi asiakirja." ma:contentTypeScope="" ma:versionID="100fe6275dd68c539c6571b7d0b980ce">
  <xsd:schema xmlns:xsd="http://www.w3.org/2001/XMLSchema" xmlns:xs="http://www.w3.org/2001/XMLSchema" xmlns:p="http://schemas.microsoft.com/office/2006/metadata/properties" xmlns:ns1="http://schemas.microsoft.com/sharepoint/v3" xmlns:ns2="01106b3e-d2ad-431d-a93a-99de2480c1ec" xmlns:ns3="http://schemas.microsoft.com/sharepoint/v3/fields" targetNamespace="http://schemas.microsoft.com/office/2006/metadata/properties" ma:root="true" ma:fieldsID="4181264410f74893fc13907956d4fda2" ns1:_="" ns2:_="" ns3:_="">
    <xsd:import namespace="http://schemas.microsoft.com/sharepoint/v3"/>
    <xsd:import namespace="01106b3e-d2ad-431d-a93a-99de2480c1e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ca8ad3508d140408af132b1f36d54f4" minOccurs="0"/>
                <xsd:element ref="ns2:TaxCatchAll" minOccurs="0"/>
                <xsd:element ref="ns2:TaxCatchAllLabel" minOccurs="0"/>
                <xsd:element ref="ns3:TTLINDO_Language" minOccurs="0"/>
                <xsd:element ref="ns3:TTLINDO_Confidentiality" minOccurs="0"/>
                <xsd:element ref="ns1:PublishingStartDate" minOccurs="0"/>
                <xsd:element ref="ns1:PublishingExpirationDate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15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06b3e-d2ad-431d-a93a-99de2480c1ec" elementFormDefault="qualified">
    <xsd:import namespace="http://schemas.microsoft.com/office/2006/documentManagement/types"/>
    <xsd:import namespace="http://schemas.microsoft.com/office/infopath/2007/PartnerControls"/>
    <xsd:element name="pca8ad3508d140408af132b1f36d54f4" ma:index="8" nillable="true" ma:taxonomy="true" ma:internalName="pca8ad3508d140408af132b1f36d54f4" ma:taxonomyFieldName="TTLINDO_JotiProject" ma:displayName="JOTI-projekti" ma:default="" ma:fieldId="{9ca8ad35-08d1-4040-8af1-32b1f36d54f4}" ma:sspId="8c46f094-bf95-44b2-b2e5-4a4264ba5626" ma:termSetId="d63dd36e-1c18-48b7-b9c8-38813779a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8bbe61-687d-4338-9d42-ba5f20e5bac5}" ma:internalName="TaxCatchAll" ma:showField="CatchAllData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8bbe61-687d-4338-9d42-ba5f20e5bac5}" ma:internalName="TaxCatchAllLabel" ma:readOnly="true" ma:showField="CatchAllDataLabel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8c46f094-bf95-44b2-b2e5-4a4264ba56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TLINDO_Language" ma:index="12" nillable="true" ma:displayName="Kieliversio" ma:default="suomi" ma:description="" ma:internalName="TTLINDO_Language">
      <xsd:simpleType>
        <xsd:restriction base="dms:Choice">
          <xsd:enumeration value="suomi"/>
          <xsd:enumeration value="ruotsi"/>
          <xsd:enumeration value="englanti"/>
        </xsd:restriction>
      </xsd:simpleType>
    </xsd:element>
    <xsd:element name="TTLINDO_Confidentiality" ma:index="13" nillable="true" ma:displayName="Salassapito" ma:default="Sisäinen" ma:description="" ma:internalName="TTLINDO_Confidentiality">
      <xsd:simpleType>
        <xsd:restriction base="dms:Choice">
          <xsd:enumeration value="Julkinen"/>
          <xsd:enumeration value="Sisäinen"/>
          <xsd:enumeration value="Salai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c46f094-bf95-44b2-b2e5-4a4264ba562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TLINDO_Language xmlns="http://schemas.microsoft.com/sharepoint/v3/fields">suomi</TTLINDO_Language>
    <pca8ad3508d140408af132b1f36d54f4 xmlns="01106b3e-d2ad-431d-a93a-99de2480c1ec">
      <Terms xmlns="http://schemas.microsoft.com/office/infopath/2007/PartnerControls"/>
    </pca8ad3508d140408af132b1f36d54f4>
    <TTLINDO_Confidentiality xmlns="http://schemas.microsoft.com/sharepoint/v3/fields">Sisäinen</TTLINDO_Confidentiality>
    <PublishingExpirationDate xmlns="http://schemas.microsoft.com/sharepoint/v3" xsi:nil="true"/>
    <TaxKeywordTaxHTField xmlns="01106b3e-d2ad-431d-a93a-99de2480c1ec">
      <Terms xmlns="http://schemas.microsoft.com/office/infopath/2007/PartnerControls"/>
    </TaxKeywordTaxHTField>
    <PublishingStartDate xmlns="http://schemas.microsoft.com/sharepoint/v3" xsi:nil="true"/>
    <TaxCatchAll xmlns="01106b3e-d2ad-431d-a93a-99de2480c1ec"/>
  </documentManagement>
</p:properties>
</file>

<file path=customXml/itemProps1.xml><?xml version="1.0" encoding="utf-8"?>
<ds:datastoreItem xmlns:ds="http://schemas.openxmlformats.org/officeDocument/2006/customXml" ds:itemID="{77B00A23-B0AB-46D4-89AF-55C1C8A20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106b3e-d2ad-431d-a93a-99de2480c1e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1C0292-1E4C-42B7-AF1E-F393BE18A41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757C8F2-1FA2-457B-8704-096AE62A41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017B3E7-0C15-45E6-A4B8-796FC066EE37}">
  <ds:schemaRefs>
    <ds:schemaRef ds:uri="http://purl.org/dc/terms/"/>
    <ds:schemaRef ds:uri="01106b3e-d2ad-431d-a93a-99de2480c1ec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Eng_Esityspohja_Landscape</Template>
  <TotalTime>351</TotalTime>
  <Words>624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Semibold</vt:lpstr>
      <vt:lpstr>Segoe UI Semilight</vt:lpstr>
      <vt:lpstr>TTL 2019</vt:lpstr>
      <vt:lpstr>Finnish part of the project:  focus on job quality</vt:lpstr>
      <vt:lpstr>EU-funded project “Changes in the Financial Labour Market: the Impact of Directive 2014/65 (MiFID II) and Digitalization” (VS/2019/0097)</vt:lpstr>
      <vt:lpstr>Realized and expected deliverables</vt:lpstr>
      <vt:lpstr>Job quality and good practice approach</vt:lpstr>
      <vt:lpstr>Four aspects of transformed bank work</vt:lpstr>
      <vt:lpstr>10 most significant observations from the job quality point of view</vt:lpstr>
      <vt:lpstr>10 most significant observations from the job quality point of view</vt:lpstr>
      <vt:lpstr>Areas for good practice (initial list): the challenge and how to respond to it with good practice</vt:lpstr>
      <vt:lpstr>Thanks!</vt:lpstr>
    </vt:vector>
  </TitlesOfParts>
  <Company>Finnish Institute of Occupational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Alasoini Tuomo</dc:creator>
  <cp:lastModifiedBy>Alasoini Tuomo</cp:lastModifiedBy>
  <cp:revision>41</cp:revision>
  <dcterms:created xsi:type="dcterms:W3CDTF">2020-09-21T05:03:30Z</dcterms:created>
  <dcterms:modified xsi:type="dcterms:W3CDTF">2021-04-16T06:46:26Z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0x0101006FF562141995DD4CA3DED357F3DB5E39</vt:lpwstr>
  </property>
  <property fmtid="{D5CDD505-2E9C-101B-9397-08002B2CF9AE}" pid="3" name="TaxKeyword">
    <vt:lpwstr/>
  </property>
  <property fmtid="{D5CDD505-2E9C-101B-9397-08002B2CF9AE}" pid="4" name="TTLINDO_JotiProject">
    <vt:lpwstr/>
  </property>
</Properties>
</file>