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468" r:id="rId3"/>
    <p:sldId id="471" r:id="rId4"/>
    <p:sldId id="445" r:id="rId5"/>
    <p:sldId id="431" r:id="rId6"/>
    <p:sldId id="453" r:id="rId7"/>
    <p:sldId id="454" r:id="rId8"/>
    <p:sldId id="472" r:id="rId9"/>
    <p:sldId id="476" r:id="rId10"/>
    <p:sldId id="477" r:id="rId11"/>
    <p:sldId id="478" r:id="rId12"/>
    <p:sldId id="479" r:id="rId13"/>
    <p:sldId id="448" r:id="rId14"/>
  </p:sldIdLst>
  <p:sldSz cx="9144000" cy="6858000" type="screen4x3"/>
  <p:notesSz cx="6888163" cy="100203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9900"/>
    <a:srgbClr val="6EA92D"/>
    <a:srgbClr val="0000FF"/>
    <a:srgbClr val="FF3300"/>
    <a:srgbClr val="FF6600"/>
    <a:srgbClr val="9999FF"/>
    <a:srgbClr val="99FF33"/>
    <a:srgbClr val="FF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3588" autoAdjust="0"/>
  </p:normalViewPr>
  <p:slideViewPr>
    <p:cSldViewPr>
      <p:cViewPr varScale="1">
        <p:scale>
          <a:sx n="88" d="100"/>
          <a:sy n="88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30" d="100"/>
          <a:sy n="130" d="100"/>
        </p:scale>
        <p:origin x="-582" y="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86CCC-B0BD-456D-BFB6-BEB1E78E7DC1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301FEB6-EC6C-4A51-8F86-7948A0EC619C}">
      <dgm:prSet phldrT="[Tes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0800" cmpd="sng"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730E9C-FDD1-4A98-8573-127FAD98910D}" type="parTrans" cxnId="{711FE11E-9D6A-43AE-801C-15645D18D41A}">
      <dgm:prSet/>
      <dgm:spPr/>
      <dgm:t>
        <a:bodyPr/>
        <a:lstStyle/>
        <a:p>
          <a:endParaRPr lang="it-IT"/>
        </a:p>
      </dgm:t>
    </dgm:pt>
    <dgm:pt modelId="{A8A395B7-4084-4DA5-A520-E45EC925D042}" type="sibTrans" cxnId="{711FE11E-9D6A-43AE-801C-15645D18D41A}">
      <dgm:prSet/>
      <dgm:spPr/>
      <dgm:t>
        <a:bodyPr/>
        <a:lstStyle/>
        <a:p>
          <a:endParaRPr lang="it-IT"/>
        </a:p>
      </dgm:t>
    </dgm:pt>
    <dgm:pt modelId="{8B99521C-51DE-4FA9-A267-3007D43C5EDE}">
      <dgm:prSet phldrT="[Testo]" custT="1"/>
      <dgm:spPr>
        <a:solidFill>
          <a:srgbClr val="0000FF"/>
        </a:solidFill>
      </dgm:spPr>
      <dgm:t>
        <a:bodyPr/>
        <a:lstStyle/>
        <a:p>
          <a:endParaRPr lang="it-I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Rafforzare il ruolo della contrattazione transnazionale e i principi del dialogo sociale europeo nei nuovi Stati membri e candidati</a:t>
          </a:r>
        </a:p>
        <a:p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6E9E9E-D8CA-4C99-8493-E209DED97D92}" type="parTrans" cxnId="{E2915453-0E1D-4D52-B81E-3A0E64D0EE68}">
      <dgm:prSet/>
      <dgm:spPr>
        <a:solidFill>
          <a:srgbClr val="0000FF"/>
        </a:solidFill>
      </dgm:spPr>
      <dgm:t>
        <a:bodyPr/>
        <a:lstStyle/>
        <a:p>
          <a:endParaRPr lang="it-IT"/>
        </a:p>
      </dgm:t>
    </dgm:pt>
    <dgm:pt modelId="{79E0F6BC-77B6-46C7-850A-407DC658F141}" type="sibTrans" cxnId="{E2915453-0E1D-4D52-B81E-3A0E64D0EE68}">
      <dgm:prSet/>
      <dgm:spPr/>
      <dgm:t>
        <a:bodyPr/>
        <a:lstStyle/>
        <a:p>
          <a:endParaRPr lang="it-IT"/>
        </a:p>
      </dgm:t>
    </dgm:pt>
    <dgm:pt modelId="{621AE32C-302F-4892-82EC-4C510D2DD123}">
      <dgm:prSet phldrT="[Testo]" custT="1"/>
      <dgm:spPr>
        <a:solidFill>
          <a:srgbClr val="FF66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Fornire formazione per costruire una rete di sindacalisti esperti nella negoziazione delle politiche sulla disabilità e nell'approccio inclusivo </a:t>
          </a:r>
          <a:endParaRPr lang="it-IT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221CCA-3BEA-423C-A704-70FA638DAA7E}" type="parTrans" cxnId="{CE8CE994-6234-4A17-AF31-B863A653F569}">
      <dgm:prSet/>
      <dgm:spPr>
        <a:solidFill>
          <a:srgbClr val="FF6600"/>
        </a:solidFill>
      </dgm:spPr>
      <dgm:t>
        <a:bodyPr/>
        <a:lstStyle/>
        <a:p>
          <a:endParaRPr lang="it-IT"/>
        </a:p>
      </dgm:t>
    </dgm:pt>
    <dgm:pt modelId="{70BA3571-23CD-4959-B777-C50C4B215DE3}" type="sibTrans" cxnId="{CE8CE994-6234-4A17-AF31-B863A653F569}">
      <dgm:prSet/>
      <dgm:spPr/>
      <dgm:t>
        <a:bodyPr/>
        <a:lstStyle/>
        <a:p>
          <a:endParaRPr lang="it-IT"/>
        </a:p>
      </dgm:t>
    </dgm:pt>
    <dgm:pt modelId="{35A4475D-9307-477A-83D9-699872891B5F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Ampliare la conoscenza delle dichiarazioni congiunte europee direttive e programmi sulla disabilità</a:t>
          </a:r>
          <a:endParaRPr lang="it-IT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BA023F-DACE-4940-B34F-1F1BF85F38C3}" type="parTrans" cxnId="{F4116338-1542-44C3-B253-E4078018EA28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it-IT"/>
        </a:p>
      </dgm:t>
    </dgm:pt>
    <dgm:pt modelId="{7F8FB377-77C7-4672-A37A-82D8B8C6C531}" type="sibTrans" cxnId="{F4116338-1542-44C3-B253-E4078018EA28}">
      <dgm:prSet/>
      <dgm:spPr/>
      <dgm:t>
        <a:bodyPr/>
        <a:lstStyle/>
        <a:p>
          <a:endParaRPr lang="it-IT"/>
        </a:p>
      </dgm:t>
    </dgm:pt>
    <dgm:pt modelId="{8B29449B-F0BD-4CCF-8D82-4183F4CB14FC}">
      <dgm:prSet custT="1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it-IT" sz="1800" b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Confrontare e diffondere </a:t>
          </a:r>
        </a:p>
        <a:p>
          <a:r>
            <a:rPr lang="it-IT" sz="1800" b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diverse esperienze e pratiche di politiche sulla disabilità </a:t>
          </a:r>
          <a:endParaRPr lang="en-US" sz="18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5CF142-429C-47E3-8B2B-A868DDD60AB6}" type="parTrans" cxnId="{E1F9FC26-825B-4286-BB06-1158485D986F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74BA1405-C56E-40C4-A0B5-52BE309AE57C}" type="sibTrans" cxnId="{E1F9FC26-825B-4286-BB06-1158485D986F}">
      <dgm:prSet/>
      <dgm:spPr/>
      <dgm:t>
        <a:bodyPr/>
        <a:lstStyle/>
        <a:p>
          <a:endParaRPr lang="it-IT"/>
        </a:p>
      </dgm:t>
    </dgm:pt>
    <dgm:pt modelId="{A3D33C64-1A32-4E8C-A087-94C988C68D21}">
      <dgm:prSet custT="1"/>
      <dgm:spPr>
        <a:solidFill>
          <a:srgbClr val="7030A0"/>
        </a:solidFill>
        <a:ln w="57150"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Sviluppare e diffondere</a:t>
          </a:r>
        </a:p>
        <a:p>
          <a:r>
            <a:rPr lang="it-IT" sz="1800" b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metodo di cooperazione innovativo </a:t>
          </a:r>
        </a:p>
        <a:p>
          <a:r>
            <a:rPr lang="it-IT" sz="1800" b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Insieme ai CAE, ai sindacati e alle federazioni dell'UE</a:t>
          </a:r>
          <a:endParaRPr lang="en-GB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BC07D1-13E5-4B3A-A8EF-6F05298BF887}" type="parTrans" cxnId="{C80D75FE-A179-4D00-A031-E4E16E00892F}">
      <dgm:prSet/>
      <dgm:spPr>
        <a:solidFill>
          <a:srgbClr val="7030A0"/>
        </a:solidFill>
        <a:ln w="38100"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A7B63002-E920-4381-8FBD-DFC3DD2A9CCC}" type="sibTrans" cxnId="{C80D75FE-A179-4D00-A031-E4E16E00892F}">
      <dgm:prSet/>
      <dgm:spPr/>
      <dgm:t>
        <a:bodyPr/>
        <a:lstStyle/>
        <a:p>
          <a:endParaRPr lang="it-IT"/>
        </a:p>
      </dgm:t>
    </dgm:pt>
    <dgm:pt modelId="{29C5CD9B-0DAD-4A54-98B0-3552634A411C}" type="pres">
      <dgm:prSet presAssocID="{3B786CCC-B0BD-456D-BFB6-BEB1E78E7D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056195-4779-46A8-8265-18F49CAEA90E}" type="pres">
      <dgm:prSet presAssocID="{8301FEB6-EC6C-4A51-8F86-7948A0EC619C}" presName="centerShape" presStyleLbl="node0" presStyleIdx="0" presStyleCnt="1" custScaleX="113845" custScaleY="106663" custLinFactNeighborY="-300"/>
      <dgm:spPr/>
    </dgm:pt>
    <dgm:pt modelId="{6F93E85E-DC60-4986-8473-E5FFDC6A139C}" type="pres">
      <dgm:prSet presAssocID="{7BBA023F-DACE-4940-B34F-1F1BF85F38C3}" presName="parTrans" presStyleLbl="bgSibTrans2D1" presStyleIdx="0" presStyleCnt="5"/>
      <dgm:spPr/>
    </dgm:pt>
    <dgm:pt modelId="{E841FE5B-8FD5-426A-9DAF-C1D92456730A}" type="pres">
      <dgm:prSet presAssocID="{35A4475D-9307-477A-83D9-699872891B5F}" presName="node" presStyleLbl="node1" presStyleIdx="0" presStyleCnt="5" custScaleX="102726" custScaleY="107831" custRadScaleRad="97554">
        <dgm:presLayoutVars>
          <dgm:bulletEnabled val="1"/>
        </dgm:presLayoutVars>
      </dgm:prSet>
      <dgm:spPr/>
    </dgm:pt>
    <dgm:pt modelId="{1596B2BD-CC93-4567-AACD-963DC5E200B8}" type="pres">
      <dgm:prSet presAssocID="{196E9E9E-D8CA-4C99-8493-E209DED97D92}" presName="parTrans" presStyleLbl="bgSibTrans2D1" presStyleIdx="1" presStyleCnt="5" custLinFactNeighborX="-732" custLinFactNeighborY="5910"/>
      <dgm:spPr/>
    </dgm:pt>
    <dgm:pt modelId="{9C41575F-496E-48D8-A844-72F7646F53AC}" type="pres">
      <dgm:prSet presAssocID="{8B99521C-51DE-4FA9-A267-3007D43C5EDE}" presName="node" presStyleLbl="node1" presStyleIdx="1" presStyleCnt="5" custScaleX="112513" custScaleY="122400" custRadScaleRad="100526" custRadScaleInc="-8276">
        <dgm:presLayoutVars>
          <dgm:bulletEnabled val="1"/>
        </dgm:presLayoutVars>
      </dgm:prSet>
      <dgm:spPr/>
    </dgm:pt>
    <dgm:pt modelId="{96DFB867-5604-4EA7-9ABC-CC82A63F5867}" type="pres">
      <dgm:prSet presAssocID="{B4BC07D1-13E5-4B3A-A8EF-6F05298BF887}" presName="parTrans" presStyleLbl="bgSibTrans2D1" presStyleIdx="2" presStyleCnt="5"/>
      <dgm:spPr/>
    </dgm:pt>
    <dgm:pt modelId="{01FA5AA4-438F-4113-96B6-400817AB66FD}" type="pres">
      <dgm:prSet presAssocID="{A3D33C64-1A32-4E8C-A087-94C988C68D21}" presName="node" presStyleLbl="node1" presStyleIdx="2" presStyleCnt="5" custScaleX="110157" custScaleY="116428">
        <dgm:presLayoutVars>
          <dgm:bulletEnabled val="1"/>
        </dgm:presLayoutVars>
      </dgm:prSet>
      <dgm:spPr/>
    </dgm:pt>
    <dgm:pt modelId="{4FDE3AB4-10B3-4FC8-9891-D7D90875CB41}" type="pres">
      <dgm:prSet presAssocID="{615CF142-429C-47E3-8B2B-A868DDD60AB6}" presName="parTrans" presStyleLbl="bgSibTrans2D1" presStyleIdx="3" presStyleCnt="5"/>
      <dgm:spPr/>
    </dgm:pt>
    <dgm:pt modelId="{37F25DA2-B143-4F18-95A6-EF959928AEED}" type="pres">
      <dgm:prSet presAssocID="{8B29449B-F0BD-4CCF-8D82-4183F4CB14FC}" presName="node" presStyleLbl="node1" presStyleIdx="3" presStyleCnt="5" custScaleX="88817" custScaleY="100471">
        <dgm:presLayoutVars>
          <dgm:bulletEnabled val="1"/>
        </dgm:presLayoutVars>
      </dgm:prSet>
      <dgm:spPr/>
    </dgm:pt>
    <dgm:pt modelId="{E52F593E-F6D0-4436-A4E5-4B46ABE2130D}" type="pres">
      <dgm:prSet presAssocID="{57221CCA-3BEA-423C-A704-70FA638DAA7E}" presName="parTrans" presStyleLbl="bgSibTrans2D1" presStyleIdx="4" presStyleCnt="5"/>
      <dgm:spPr/>
    </dgm:pt>
    <dgm:pt modelId="{96CFC632-D45C-4AD5-9C8C-077D496E0385}" type="pres">
      <dgm:prSet presAssocID="{621AE32C-302F-4892-82EC-4C510D2DD123}" presName="node" presStyleLbl="node1" presStyleIdx="4" presStyleCnt="5" custScaleX="109521" custScaleY="129563">
        <dgm:presLayoutVars>
          <dgm:bulletEnabled val="1"/>
        </dgm:presLayoutVars>
      </dgm:prSet>
      <dgm:spPr/>
    </dgm:pt>
  </dgm:ptLst>
  <dgm:cxnLst>
    <dgm:cxn modelId="{3921CF16-E034-455D-A5F0-0E9261A8E8BD}" type="presOf" srcId="{B4BC07D1-13E5-4B3A-A8EF-6F05298BF887}" destId="{96DFB867-5604-4EA7-9ABC-CC82A63F5867}" srcOrd="0" destOrd="0" presId="urn:microsoft.com/office/officeart/2005/8/layout/radial4"/>
    <dgm:cxn modelId="{711FE11E-9D6A-43AE-801C-15645D18D41A}" srcId="{3B786CCC-B0BD-456D-BFB6-BEB1E78E7DC1}" destId="{8301FEB6-EC6C-4A51-8F86-7948A0EC619C}" srcOrd="0" destOrd="0" parTransId="{50730E9C-FDD1-4A98-8573-127FAD98910D}" sibTransId="{A8A395B7-4084-4DA5-A520-E45EC925D042}"/>
    <dgm:cxn modelId="{5F36D322-4099-44D6-A84A-F841E02035D7}" type="presOf" srcId="{7BBA023F-DACE-4940-B34F-1F1BF85F38C3}" destId="{6F93E85E-DC60-4986-8473-E5FFDC6A139C}" srcOrd="0" destOrd="0" presId="urn:microsoft.com/office/officeart/2005/8/layout/radial4"/>
    <dgm:cxn modelId="{E1F9FC26-825B-4286-BB06-1158485D986F}" srcId="{8301FEB6-EC6C-4A51-8F86-7948A0EC619C}" destId="{8B29449B-F0BD-4CCF-8D82-4183F4CB14FC}" srcOrd="3" destOrd="0" parTransId="{615CF142-429C-47E3-8B2B-A868DDD60AB6}" sibTransId="{74BA1405-C56E-40C4-A0B5-52BE309AE57C}"/>
    <dgm:cxn modelId="{F631C831-6CC0-4567-ACFD-56ED44DAEBBC}" type="presOf" srcId="{57221CCA-3BEA-423C-A704-70FA638DAA7E}" destId="{E52F593E-F6D0-4436-A4E5-4B46ABE2130D}" srcOrd="0" destOrd="0" presId="urn:microsoft.com/office/officeart/2005/8/layout/radial4"/>
    <dgm:cxn modelId="{F4116338-1542-44C3-B253-E4078018EA28}" srcId="{8301FEB6-EC6C-4A51-8F86-7948A0EC619C}" destId="{35A4475D-9307-477A-83D9-699872891B5F}" srcOrd="0" destOrd="0" parTransId="{7BBA023F-DACE-4940-B34F-1F1BF85F38C3}" sibTransId="{7F8FB377-77C7-4672-A37A-82D8B8C6C531}"/>
    <dgm:cxn modelId="{D49FDE43-F626-4941-92FE-3F39F4D6AE0F}" type="presOf" srcId="{8B99521C-51DE-4FA9-A267-3007D43C5EDE}" destId="{9C41575F-496E-48D8-A844-72F7646F53AC}" srcOrd="0" destOrd="0" presId="urn:microsoft.com/office/officeart/2005/8/layout/radial4"/>
    <dgm:cxn modelId="{47B5D965-186C-4185-BAEC-E645134D7C0C}" type="presOf" srcId="{621AE32C-302F-4892-82EC-4C510D2DD123}" destId="{96CFC632-D45C-4AD5-9C8C-077D496E0385}" srcOrd="0" destOrd="0" presId="urn:microsoft.com/office/officeart/2005/8/layout/radial4"/>
    <dgm:cxn modelId="{A1A0914A-9F21-498D-8364-B8DC71917082}" type="presOf" srcId="{196E9E9E-D8CA-4C99-8493-E209DED97D92}" destId="{1596B2BD-CC93-4567-AACD-963DC5E200B8}" srcOrd="0" destOrd="0" presId="urn:microsoft.com/office/officeart/2005/8/layout/radial4"/>
    <dgm:cxn modelId="{E2915453-0E1D-4D52-B81E-3A0E64D0EE68}" srcId="{8301FEB6-EC6C-4A51-8F86-7948A0EC619C}" destId="{8B99521C-51DE-4FA9-A267-3007D43C5EDE}" srcOrd="1" destOrd="0" parTransId="{196E9E9E-D8CA-4C99-8493-E209DED97D92}" sibTransId="{79E0F6BC-77B6-46C7-850A-407DC658F141}"/>
    <dgm:cxn modelId="{D072D675-2C35-4F21-AD69-F194E84BD2A0}" type="presOf" srcId="{615CF142-429C-47E3-8B2B-A868DDD60AB6}" destId="{4FDE3AB4-10B3-4FC8-9891-D7D90875CB41}" srcOrd="0" destOrd="0" presId="urn:microsoft.com/office/officeart/2005/8/layout/radial4"/>
    <dgm:cxn modelId="{BC4FA957-3BCC-442F-85FC-41ADF59820F2}" type="presOf" srcId="{A3D33C64-1A32-4E8C-A087-94C988C68D21}" destId="{01FA5AA4-438F-4113-96B6-400817AB66FD}" srcOrd="0" destOrd="0" presId="urn:microsoft.com/office/officeart/2005/8/layout/radial4"/>
    <dgm:cxn modelId="{CE8CE994-6234-4A17-AF31-B863A653F569}" srcId="{8301FEB6-EC6C-4A51-8F86-7948A0EC619C}" destId="{621AE32C-302F-4892-82EC-4C510D2DD123}" srcOrd="4" destOrd="0" parTransId="{57221CCA-3BEA-423C-A704-70FA638DAA7E}" sibTransId="{70BA3571-23CD-4959-B777-C50C4B215DE3}"/>
    <dgm:cxn modelId="{E6B83CDD-7E62-4ED0-BADE-B4889C3776A6}" type="presOf" srcId="{8301FEB6-EC6C-4A51-8F86-7948A0EC619C}" destId="{C7056195-4779-46A8-8265-18F49CAEA90E}" srcOrd="0" destOrd="0" presId="urn:microsoft.com/office/officeart/2005/8/layout/radial4"/>
    <dgm:cxn modelId="{38F717DE-85C5-4541-B14D-6AD1693C14D6}" type="presOf" srcId="{35A4475D-9307-477A-83D9-699872891B5F}" destId="{E841FE5B-8FD5-426A-9DAF-C1D92456730A}" srcOrd="0" destOrd="0" presId="urn:microsoft.com/office/officeart/2005/8/layout/radial4"/>
    <dgm:cxn modelId="{83E734E0-40E9-46A1-9883-2C84D43AAFCB}" type="presOf" srcId="{8B29449B-F0BD-4CCF-8D82-4183F4CB14FC}" destId="{37F25DA2-B143-4F18-95A6-EF959928AEED}" srcOrd="0" destOrd="0" presId="urn:microsoft.com/office/officeart/2005/8/layout/radial4"/>
    <dgm:cxn modelId="{01B7A9E0-5E9D-492A-9F43-4583FF5F4F45}" type="presOf" srcId="{3B786CCC-B0BD-456D-BFB6-BEB1E78E7DC1}" destId="{29C5CD9B-0DAD-4A54-98B0-3552634A411C}" srcOrd="0" destOrd="0" presId="urn:microsoft.com/office/officeart/2005/8/layout/radial4"/>
    <dgm:cxn modelId="{C80D75FE-A179-4D00-A031-E4E16E00892F}" srcId="{8301FEB6-EC6C-4A51-8F86-7948A0EC619C}" destId="{A3D33C64-1A32-4E8C-A087-94C988C68D21}" srcOrd="2" destOrd="0" parTransId="{B4BC07D1-13E5-4B3A-A8EF-6F05298BF887}" sibTransId="{A7B63002-E920-4381-8FBD-DFC3DD2A9CCC}"/>
    <dgm:cxn modelId="{CF47C99B-B4FF-4FF2-BB3B-E7F475340811}" type="presParOf" srcId="{29C5CD9B-0DAD-4A54-98B0-3552634A411C}" destId="{C7056195-4779-46A8-8265-18F49CAEA90E}" srcOrd="0" destOrd="0" presId="urn:microsoft.com/office/officeart/2005/8/layout/radial4"/>
    <dgm:cxn modelId="{5FB9D9D2-A588-41C5-B6B1-6B6FCD3C0DCA}" type="presParOf" srcId="{29C5CD9B-0DAD-4A54-98B0-3552634A411C}" destId="{6F93E85E-DC60-4986-8473-E5FFDC6A139C}" srcOrd="1" destOrd="0" presId="urn:microsoft.com/office/officeart/2005/8/layout/radial4"/>
    <dgm:cxn modelId="{47FCB9AE-5581-495E-8C1D-AFA99950AE74}" type="presParOf" srcId="{29C5CD9B-0DAD-4A54-98B0-3552634A411C}" destId="{E841FE5B-8FD5-426A-9DAF-C1D92456730A}" srcOrd="2" destOrd="0" presId="urn:microsoft.com/office/officeart/2005/8/layout/radial4"/>
    <dgm:cxn modelId="{F121D94F-82D4-436E-84BF-D1D5546F1F48}" type="presParOf" srcId="{29C5CD9B-0DAD-4A54-98B0-3552634A411C}" destId="{1596B2BD-CC93-4567-AACD-963DC5E200B8}" srcOrd="3" destOrd="0" presId="urn:microsoft.com/office/officeart/2005/8/layout/radial4"/>
    <dgm:cxn modelId="{92998007-E787-4A78-BCF1-DA355D31DF26}" type="presParOf" srcId="{29C5CD9B-0DAD-4A54-98B0-3552634A411C}" destId="{9C41575F-496E-48D8-A844-72F7646F53AC}" srcOrd="4" destOrd="0" presId="urn:microsoft.com/office/officeart/2005/8/layout/radial4"/>
    <dgm:cxn modelId="{8E277C70-CE52-4C63-A9C7-583FD78549F4}" type="presParOf" srcId="{29C5CD9B-0DAD-4A54-98B0-3552634A411C}" destId="{96DFB867-5604-4EA7-9ABC-CC82A63F5867}" srcOrd="5" destOrd="0" presId="urn:microsoft.com/office/officeart/2005/8/layout/radial4"/>
    <dgm:cxn modelId="{BF015CCB-DA38-4738-927A-8A38C2265714}" type="presParOf" srcId="{29C5CD9B-0DAD-4A54-98B0-3552634A411C}" destId="{01FA5AA4-438F-4113-96B6-400817AB66FD}" srcOrd="6" destOrd="0" presId="urn:microsoft.com/office/officeart/2005/8/layout/radial4"/>
    <dgm:cxn modelId="{BC754C42-C8D0-4A4D-BF49-5E6B9A810AF0}" type="presParOf" srcId="{29C5CD9B-0DAD-4A54-98B0-3552634A411C}" destId="{4FDE3AB4-10B3-4FC8-9891-D7D90875CB41}" srcOrd="7" destOrd="0" presId="urn:microsoft.com/office/officeart/2005/8/layout/radial4"/>
    <dgm:cxn modelId="{C1E57C44-48B9-4596-A83C-AE347679FFAA}" type="presParOf" srcId="{29C5CD9B-0DAD-4A54-98B0-3552634A411C}" destId="{37F25DA2-B143-4F18-95A6-EF959928AEED}" srcOrd="8" destOrd="0" presId="urn:microsoft.com/office/officeart/2005/8/layout/radial4"/>
    <dgm:cxn modelId="{B3706771-F2B7-412B-B9B4-2D0902E1BC8F}" type="presParOf" srcId="{29C5CD9B-0DAD-4A54-98B0-3552634A411C}" destId="{E52F593E-F6D0-4436-A4E5-4B46ABE2130D}" srcOrd="9" destOrd="0" presId="urn:microsoft.com/office/officeart/2005/8/layout/radial4"/>
    <dgm:cxn modelId="{A20B9436-562B-484F-A216-24ABC32FD60B}" type="presParOf" srcId="{29C5CD9B-0DAD-4A54-98B0-3552634A411C}" destId="{96CFC632-D45C-4AD5-9C8C-077D496E038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56195-4779-46A8-8265-18F49CAEA90E}">
      <dsp:nvSpPr>
        <dsp:cNvPr id="0" name=""/>
        <dsp:cNvSpPr/>
      </dsp:nvSpPr>
      <dsp:spPr>
        <a:xfrm>
          <a:off x="3131837" y="3331089"/>
          <a:ext cx="2626352" cy="24606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0800" cmpd="sng"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6457" y="3691445"/>
        <a:ext cx="1857112" cy="1739955"/>
      </dsp:txXfrm>
    </dsp:sp>
    <dsp:sp modelId="{6F93E85E-DC60-4986-8473-E5FFDC6A139C}">
      <dsp:nvSpPr>
        <dsp:cNvPr id="0" name=""/>
        <dsp:cNvSpPr/>
      </dsp:nvSpPr>
      <dsp:spPr>
        <a:xfrm rot="10778857">
          <a:off x="1142057" y="4247214"/>
          <a:ext cx="1880387" cy="657482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41FE5B-8FD5-426A-9DAF-C1D92456730A}">
      <dsp:nvSpPr>
        <dsp:cNvPr id="0" name=""/>
        <dsp:cNvSpPr/>
      </dsp:nvSpPr>
      <dsp:spPr>
        <a:xfrm>
          <a:off x="16400" y="3636445"/>
          <a:ext cx="2251350" cy="18905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Ampliare la conoscenza delle dichiarazioni congiunte europee direttive e programmi sulla disabilità</a:t>
          </a:r>
          <a:endParaRPr lang="it-IT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773" y="3691818"/>
        <a:ext cx="2140604" cy="1779839"/>
      </dsp:txXfrm>
    </dsp:sp>
    <dsp:sp modelId="{1596B2BD-CC93-4567-AACD-963DC5E200B8}">
      <dsp:nvSpPr>
        <dsp:cNvPr id="0" name=""/>
        <dsp:cNvSpPr/>
      </dsp:nvSpPr>
      <dsp:spPr>
        <a:xfrm rot="13305934">
          <a:off x="1647834" y="2679342"/>
          <a:ext cx="1999228" cy="657482"/>
        </a:xfrm>
        <a:prstGeom prst="lef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41575F-496E-48D8-A844-72F7646F53AC}">
      <dsp:nvSpPr>
        <dsp:cNvPr id="0" name=""/>
        <dsp:cNvSpPr/>
      </dsp:nvSpPr>
      <dsp:spPr>
        <a:xfrm>
          <a:off x="683572" y="1230387"/>
          <a:ext cx="2465843" cy="214602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Rafforzare il ruolo della contrattazione transnazionale e i principi del dialogo sociale europeo nei nuovi Stati membri e candidati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6427" y="1293242"/>
        <a:ext cx="2340133" cy="2020311"/>
      </dsp:txXfrm>
    </dsp:sp>
    <dsp:sp modelId="{96DFB867-5604-4EA7-9ABC-CC82A63F5867}">
      <dsp:nvSpPr>
        <dsp:cNvPr id="0" name=""/>
        <dsp:cNvSpPr/>
      </dsp:nvSpPr>
      <dsp:spPr>
        <a:xfrm rot="16200000">
          <a:off x="3436176" y="1876080"/>
          <a:ext cx="2017675" cy="657482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 w="38100"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FA5AA4-438F-4113-96B6-400817AB66FD}">
      <dsp:nvSpPr>
        <dsp:cNvPr id="0" name=""/>
        <dsp:cNvSpPr/>
      </dsp:nvSpPr>
      <dsp:spPr>
        <a:xfrm>
          <a:off x="3237909" y="175326"/>
          <a:ext cx="2414208" cy="2041315"/>
        </a:xfrm>
        <a:prstGeom prst="roundRect">
          <a:avLst>
            <a:gd name="adj" fmla="val 10000"/>
          </a:avLst>
        </a:prstGeom>
        <a:solidFill>
          <a:srgbClr val="7030A0"/>
        </a:solidFill>
        <a:ln w="57150"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Sviluppare e diffondere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it-IT" sz="1800" b="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metodo di cooperazione innovativo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it-IT" sz="1800" b="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Insieme ai CAE, ai sindacati e alle federazioni dell'UE</a:t>
          </a:r>
          <a:endParaRPr lang="en-GB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7697" y="235114"/>
        <a:ext cx="2294632" cy="1921739"/>
      </dsp:txXfrm>
    </dsp:sp>
    <dsp:sp modelId="{4FDE3AB4-10B3-4FC8-9891-D7D90875CB41}">
      <dsp:nvSpPr>
        <dsp:cNvPr id="0" name=""/>
        <dsp:cNvSpPr/>
      </dsp:nvSpPr>
      <dsp:spPr>
        <a:xfrm rot="18914647">
          <a:off x="5141165" y="2557982"/>
          <a:ext cx="1985761" cy="657482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F25DA2-B143-4F18-95A6-EF959928AEED}">
      <dsp:nvSpPr>
        <dsp:cNvPr id="0" name=""/>
        <dsp:cNvSpPr/>
      </dsp:nvSpPr>
      <dsp:spPr>
        <a:xfrm>
          <a:off x="5865843" y="1306876"/>
          <a:ext cx="1946519" cy="1761543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Confrontare e diffondere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it-IT" sz="1800" b="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diverse esperienze e pratiche di politiche sulla disabilità </a:t>
          </a:r>
          <a:endParaRPr lang="en-US" sz="18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17437" y="1358470"/>
        <a:ext cx="1843331" cy="1658355"/>
      </dsp:txXfrm>
    </dsp:sp>
    <dsp:sp modelId="{E52F593E-F6D0-4436-A4E5-4B46ABE2130D}">
      <dsp:nvSpPr>
        <dsp:cNvPr id="0" name=""/>
        <dsp:cNvSpPr/>
      </dsp:nvSpPr>
      <dsp:spPr>
        <a:xfrm rot="20626">
          <a:off x="5872139" y="4247121"/>
          <a:ext cx="1958646" cy="657482"/>
        </a:xfrm>
        <a:prstGeom prst="lef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CFC632-D45C-4AD5-9C8C-077D496E0385}">
      <dsp:nvSpPr>
        <dsp:cNvPr id="0" name=""/>
        <dsp:cNvSpPr/>
      </dsp:nvSpPr>
      <dsp:spPr>
        <a:xfrm>
          <a:off x="6630633" y="3445933"/>
          <a:ext cx="2400270" cy="2271609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Fornire formazione per costruire una rete di sindacalisti esperti nella negoziazione delle politiche sulla disabilità e nell'approccio inclusivo </a:t>
          </a:r>
          <a:endParaRPr lang="it-IT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97166" y="3512466"/>
        <a:ext cx="2267204" cy="2138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1584E2-8503-4B3A-BFDC-9A97E60BA43D}" type="datetimeFigureOut">
              <a:rPr lang="it-IT"/>
              <a:pPr>
                <a:defRPr/>
              </a:pPr>
              <a:t>24/06/2021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517674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00934" y="9517674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A15216-F2C7-4599-8D38-B521DB66CB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85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A938B5-A4E3-4912-B208-B68A279DFD01}" type="datetimeFigureOut">
              <a:rPr lang="it-IT"/>
              <a:pPr>
                <a:defRPr/>
              </a:pPr>
              <a:t>24/06/2021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495" y="4760449"/>
            <a:ext cx="5511174" cy="4509134"/>
          </a:xfrm>
          <a:prstGeom prst="rect">
            <a:avLst/>
          </a:prstGeom>
        </p:spPr>
        <p:txBody>
          <a:bodyPr vert="horz" lIns="92729" tIns="46365" rIns="92729" bIns="46365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674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0934" y="9517674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DF408F-B8D6-45CB-8A70-5A8E8F0D55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970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2D75E-E3AB-4C49-8063-900441A8E8E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34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569E2-B3EC-47F2-BA46-38751D1B8DE5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569E2-B3EC-47F2-BA46-38751D1B8DE5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E’ stata realizzata una INDAGINE APERTA VIA WEB per raccogliere</a:t>
            </a:r>
          </a:p>
          <a:p>
            <a:r>
              <a:rPr lang="it-IT" altLang="it-IT" dirty="0"/>
              <a:t> la PERCEZIONE, la CONSAPEVOLEZZA e il SENTIMENTO dei lavoratori su </a:t>
            </a:r>
          </a:p>
          <a:p>
            <a:r>
              <a:rPr lang="it-IT" altLang="it-IT" dirty="0"/>
              <a:t>La disabilità sul posto di lavoro</a:t>
            </a:r>
          </a:p>
          <a:p>
            <a:r>
              <a:rPr lang="it-IT" altLang="it-IT" dirty="0"/>
              <a:t>Le POLITICHE attuate dalle loro aziende sulla disabilità</a:t>
            </a:r>
          </a:p>
          <a:p>
            <a:endParaRPr lang="it-IT" altLang="it-IT" dirty="0"/>
          </a:p>
          <a:p>
            <a:r>
              <a:rPr lang="it-IT" altLang="it-IT" dirty="0"/>
              <a:t>Il questionario dell'indagine sarà tradotto nella lingua di ogni partner e diffuso in tutta Europa.</a:t>
            </a:r>
          </a:p>
          <a:p>
            <a:r>
              <a:rPr lang="it-IT" altLang="it-IT" dirty="0"/>
              <a:t>Ogni membro dei 2 gruppi di lavoro ha promosso e facilitato il progresso dell'indagine nella propria azienda/organizzazione. </a:t>
            </a:r>
          </a:p>
          <a:p>
            <a:r>
              <a:rPr lang="it-IT" altLang="it-IT" dirty="0"/>
              <a:t>I facilitatori dei GL hanno coordinato e indirizzato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F408F-B8D6-45CB-8A70-5A8E8F0D55F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76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E’ stata realizzata una INDAGINE APERTA VIA WEB per raccogliere</a:t>
            </a:r>
          </a:p>
          <a:p>
            <a:r>
              <a:rPr lang="it-IT" altLang="it-IT" dirty="0"/>
              <a:t> la PERCEZIONE, la CONSAPEVOLEZZA e il SENTIMENTO dei lavoratori su </a:t>
            </a:r>
          </a:p>
          <a:p>
            <a:r>
              <a:rPr lang="it-IT" altLang="it-IT" dirty="0"/>
              <a:t>La disabilità sul posto di lavoro</a:t>
            </a:r>
          </a:p>
          <a:p>
            <a:r>
              <a:rPr lang="it-IT" altLang="it-IT" dirty="0"/>
              <a:t>Le POLITICHE attuate dalle loro aziende sulla disabilità</a:t>
            </a:r>
          </a:p>
          <a:p>
            <a:endParaRPr lang="it-IT" altLang="it-IT" dirty="0"/>
          </a:p>
          <a:p>
            <a:r>
              <a:rPr lang="it-IT" altLang="it-IT" dirty="0"/>
              <a:t>Il questionario dell'indagine sarà tradotto nella lingua di ogni partner e diffuso in tutta Europa.</a:t>
            </a:r>
          </a:p>
          <a:p>
            <a:r>
              <a:rPr lang="it-IT" altLang="it-IT" dirty="0"/>
              <a:t>Ogni membro dei 2 gruppi di lavoro ha promosso e facilitato il progresso dell'indagine nella propria azienda/organizzazione. </a:t>
            </a:r>
          </a:p>
          <a:p>
            <a:r>
              <a:rPr lang="it-IT" altLang="it-IT" dirty="0"/>
              <a:t>I facilitatori dei GL hanno coordinato e indirizzato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F408F-B8D6-45CB-8A70-5A8E8F0D55F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8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569E2-B3EC-47F2-BA46-38751D1B8DE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397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569E2-B3EC-47F2-BA46-38751D1B8DE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35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569E2-B3EC-47F2-BA46-38751D1B8DE5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17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569E2-B3EC-47F2-BA46-38751D1B8DE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68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55530-924E-4C15-9C0D-0CAA8AAD89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1803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4A96-144A-4A77-ABC3-5BCD96E4B1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8914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B88E-33EE-43CA-B653-DBC94C07E1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07136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6F53-7AC1-41C6-B74E-197F6A05A3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93986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D70A-8781-4F0C-8E30-3AC9331C2F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78401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DA3C-794E-4097-805A-590BAF8003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4976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8B34-FBA6-441E-BA4C-6B3E7F0A6A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0138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148C-C755-4ED1-A5F3-1925651BCC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27193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7D68-5543-4C19-AAE9-3EC6F5A2F8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45608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E1D-707A-4514-98D8-03109E24CD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43743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7170-249A-4FDC-BDA2-3739AAF030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1592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7CDC-EE28-4FEE-817C-0F7B1CD2E8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24694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8AAA-A250-4F8D-9AF2-0D3E212E06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80675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CEA1-3198-468C-A37B-24601B752C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41336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206B-E02D-456A-8F97-8F4B980B51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99375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E044-D6B2-4A07-924B-31DC8B48A5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65090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239EA-4247-49EB-AA9D-6C13B32DEB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0087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9D36-9910-47E3-9633-18065CAD63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60613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CE95B-B064-4B42-B6EA-AB2014C63C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09148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6624-6FEF-4CE9-9099-B06B2AD374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4056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F0AE-D4E1-4F85-9D3D-2DC96C1AF7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4643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F9AB-1FC5-4950-AE14-586978D9F4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26057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889A-0359-48D8-8D14-5E31F671BA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6751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3872A-E179-485B-92B1-2D4C0DA8F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  <p:sldLayoutId id="2147485273" r:id="rId2"/>
    <p:sldLayoutId id="2147485274" r:id="rId3"/>
    <p:sldLayoutId id="2147485275" r:id="rId4"/>
    <p:sldLayoutId id="2147485276" r:id="rId5"/>
    <p:sldLayoutId id="2147485277" r:id="rId6"/>
    <p:sldLayoutId id="2147485278" r:id="rId7"/>
    <p:sldLayoutId id="2147485279" r:id="rId8"/>
    <p:sldLayoutId id="2147485280" r:id="rId9"/>
    <p:sldLayoutId id="2147485281" r:id="rId10"/>
    <p:sldLayoutId id="2147485282" r:id="rId11"/>
    <p:sldLayoutId id="2147485283" r:id="rId12"/>
  </p:sldLayoutIdLst>
  <p:transition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196155-9D59-4901-8B3B-8595840873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4" r:id="rId1"/>
    <p:sldLayoutId id="2147485285" r:id="rId2"/>
    <p:sldLayoutId id="2147485286" r:id="rId3"/>
    <p:sldLayoutId id="2147485287" r:id="rId4"/>
    <p:sldLayoutId id="2147485288" r:id="rId5"/>
    <p:sldLayoutId id="2147485289" r:id="rId6"/>
    <p:sldLayoutId id="2147485290" r:id="rId7"/>
    <p:sldLayoutId id="2147485291" r:id="rId8"/>
    <p:sldLayoutId id="2147485292" r:id="rId9"/>
    <p:sldLayoutId id="2147485293" r:id="rId10"/>
    <p:sldLayoutId id="2147485294" r:id="rId11"/>
  </p:sldLayoutIdLst>
  <p:transition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ottotitolo 2"/>
          <p:cNvSpPr txBox="1">
            <a:spLocks/>
          </p:cNvSpPr>
          <p:nvPr/>
        </p:nvSpPr>
        <p:spPr>
          <a:xfrm>
            <a:off x="2411760" y="5247998"/>
            <a:ext cx="4320480" cy="1108352"/>
          </a:xfrm>
          <a:prstGeom prst="rect">
            <a:avLst/>
          </a:prstGeom>
        </p:spPr>
        <p:txBody>
          <a:bodyPr lIns="91435" tIns="45718" rIns="91435" bIns="45718">
            <a:normAutofit lnSpcReduction="10000"/>
          </a:bodyPr>
          <a:lstStyle/>
          <a:p>
            <a:pPr marL="342882" indent="-342882" algn="ctr">
              <a:spcBef>
                <a:spcPct val="20000"/>
              </a:spcBef>
              <a:defRPr/>
            </a:pPr>
            <a:r>
              <a:rPr lang="it-IT" sz="3200" dirty="0"/>
              <a:t>Anna Masiello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t-IT" sz="1600" b="1" dirty="0">
                <a:solidFill>
                  <a:srgbClr val="898989"/>
                </a:solidFill>
                <a:latin typeface="Calibri" pitchFamily="34" charset="0"/>
              </a:rPr>
              <a:t>FIRST CISL, National Training </a:t>
            </a:r>
            <a:r>
              <a:rPr lang="en-US" sz="1600" b="1" dirty="0">
                <a:solidFill>
                  <a:srgbClr val="898989"/>
                </a:solidFill>
                <a:latin typeface="Calibri" pitchFamily="34" charset="0"/>
              </a:rPr>
              <a:t>Officer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600" b="1" dirty="0">
                <a:latin typeface="Calibri" pitchFamily="34" charset="0"/>
              </a:rPr>
              <a:t>Zoom Meeting 24 </a:t>
            </a:r>
            <a:r>
              <a:rPr lang="en-US" sz="1600" b="1" dirty="0" err="1">
                <a:latin typeface="Calibri" pitchFamily="34" charset="0"/>
              </a:rPr>
              <a:t>Giugno</a:t>
            </a:r>
            <a:r>
              <a:rPr lang="en-US" sz="1600" b="1" dirty="0">
                <a:latin typeface="Calibri" pitchFamily="34" charset="0"/>
              </a:rPr>
              <a:t> 2021</a:t>
            </a:r>
            <a:endParaRPr lang="en-US" sz="1600" b="1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4" name="Rettangolo 9"/>
          <p:cNvSpPr>
            <a:spLocks noChangeArrowheads="1"/>
          </p:cNvSpPr>
          <p:nvPr/>
        </p:nvSpPr>
        <p:spPr bwMode="auto">
          <a:xfrm>
            <a:off x="1097563" y="4272293"/>
            <a:ext cx="6948874" cy="101565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000" b="1" dirty="0">
                <a:solidFill>
                  <a:schemeClr val="bg1"/>
                </a:solidFill>
                <a:latin typeface="Calibri" pitchFamily="34" charset="0"/>
              </a:rPr>
              <a:t>THE TRAINING COURSE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000" b="1" dirty="0">
                <a:solidFill>
                  <a:schemeClr val="bg1"/>
                </a:solidFill>
                <a:latin typeface="Calibri" pitchFamily="34" charset="0"/>
              </a:rPr>
              <a:t>IL CORSO DI FORMAZIONE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44209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VS/2019/0048 24 June 2021 - AMasi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7450E42-1F54-401B-AF5D-B0206C83A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51"/>
          <a:stretch/>
        </p:blipFill>
        <p:spPr bwMode="auto">
          <a:xfrm>
            <a:off x="359024" y="48857"/>
            <a:ext cx="8784976" cy="331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4">
            <a:extLst>
              <a:ext uri="{FF2B5EF4-FFF2-40B4-BE49-F238E27FC236}">
                <a16:creationId xmlns:a16="http://schemas.microsoft.com/office/drawing/2014/main" id="{2B490FC3-B88F-4E1A-BEB3-174FE9E9F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3410416"/>
            <a:ext cx="7991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b="1" i="1" dirty="0">
                <a:latin typeface="Arial" charset="0"/>
              </a:rPr>
              <a:t>Non-financial reporting directive (2014/95/EU): an opportunity to develop the participation and inclusion rights of people with disabilities and prevent the risk of social dumping. The crucial role of EWCs and Trade Unions - VS/2019/0048</a:t>
            </a:r>
          </a:p>
        </p:txBody>
      </p:sp>
    </p:spTree>
    <p:extLst>
      <p:ext uri="{BB962C8B-B14F-4D97-AF65-F5344CB8AC3E}">
        <p14:creationId xmlns:p14="http://schemas.microsoft.com/office/powerpoint/2010/main" val="38997251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ttangolo 11"/>
          <p:cNvSpPr>
            <a:spLocks noChangeArrowheads="1"/>
          </p:cNvSpPr>
          <p:nvPr/>
        </p:nvSpPr>
        <p:spPr bwMode="auto">
          <a:xfrm>
            <a:off x="2124075" y="260350"/>
            <a:ext cx="4968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Questionario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finale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75469" y="1027491"/>
            <a:ext cx="8208913" cy="5641869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tabLst>
                <a:tab pos="7620000" algn="l"/>
              </a:tabLst>
            </a:pPr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BCE518C-4AA6-49DB-8836-9734AD9C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EE4757F-0493-4BC0-86C6-152C94218378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6" name="Picture 39">
              <a:extLst>
                <a:ext uri="{FF2B5EF4-FFF2-40B4-BE49-F238E27FC236}">
                  <a16:creationId xmlns:a16="http://schemas.microsoft.com/office/drawing/2014/main" id="{9DAAEFA3-CF49-4BB0-955D-F32DA3CED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magine 4" descr="File:Flag of Europe.svg">
              <a:extLst>
                <a:ext uri="{FF2B5EF4-FFF2-40B4-BE49-F238E27FC236}">
                  <a16:creationId xmlns:a16="http://schemas.microsoft.com/office/drawing/2014/main" id="{6FBD9ADA-C863-4CD3-880E-6ADE747C2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43893194-DC0B-4EE0-A6BF-182D593B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7" y="260350"/>
            <a:ext cx="1789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B3BAB5D8-9FCD-48F6-B493-D3FC260BC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682" y="1113000"/>
            <a:ext cx="8229600" cy="4952182"/>
          </a:xfrm>
        </p:spPr>
        <p:txBody>
          <a:bodyPr/>
          <a:lstStyle/>
          <a:p>
            <a:pPr marL="0" indent="0" algn="ctr">
              <a:buNone/>
            </a:pPr>
            <a:r>
              <a:rPr lang="it-IT" sz="2500" dirty="0"/>
              <a:t>“</a:t>
            </a:r>
            <a:r>
              <a:rPr lang="it-IT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progressi mi ha permesso di fare il corso?” </a:t>
            </a:r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r>
              <a:rPr lang="it-IT" sz="2500" dirty="0"/>
              <a:t>Le risposte più frequenti:</a:t>
            </a:r>
          </a:p>
          <a:p>
            <a:pPr marL="892175"/>
            <a:r>
              <a:rPr lang="it-IT" sz="2500" dirty="0"/>
              <a:t>una </a:t>
            </a:r>
            <a:r>
              <a:rPr lang="it-IT" sz="2500" b="1" dirty="0"/>
              <a:t>visione più d'insieme </a:t>
            </a:r>
            <a:r>
              <a:rPr lang="it-IT" sz="2500" dirty="0"/>
              <a:t>sugli obiettivi della contrattazione in tema di </a:t>
            </a:r>
            <a:r>
              <a:rPr lang="it-IT" sz="2500" dirty="0" err="1"/>
              <a:t>diversity</a:t>
            </a:r>
            <a:r>
              <a:rPr lang="it-IT" sz="2500" dirty="0"/>
              <a:t> e inclusione; </a:t>
            </a:r>
          </a:p>
          <a:p>
            <a:pPr marL="892175"/>
            <a:r>
              <a:rPr lang="it-IT" sz="2500" b="1" dirty="0"/>
              <a:t>consapevolezza</a:t>
            </a:r>
            <a:r>
              <a:rPr lang="it-IT" sz="2500" dirty="0"/>
              <a:t> delle realtà aziendali a livello europeo; </a:t>
            </a:r>
          </a:p>
          <a:p>
            <a:pPr marL="892175"/>
            <a:r>
              <a:rPr lang="it-IT" sz="2500" b="1" dirty="0"/>
              <a:t>miglioramento</a:t>
            </a:r>
            <a:r>
              <a:rPr lang="it-IT" sz="2500" dirty="0"/>
              <a:t> capacità di analisi e sintesi; </a:t>
            </a:r>
          </a:p>
          <a:p>
            <a:pPr marL="892175"/>
            <a:r>
              <a:rPr lang="it-IT" sz="2500" b="1" dirty="0"/>
              <a:t>consapevolezza e conoscenza </a:t>
            </a:r>
            <a:r>
              <a:rPr lang="it-IT" sz="2500" dirty="0"/>
              <a:t>di tutti gli aspetti chiave del tema; </a:t>
            </a:r>
          </a:p>
          <a:p>
            <a:pPr marL="892175"/>
            <a:r>
              <a:rPr lang="it-IT" sz="2500" dirty="0"/>
              <a:t>consapevolezza dell’importanza di </a:t>
            </a:r>
            <a:r>
              <a:rPr lang="it-IT" sz="2500" b="1" dirty="0"/>
              <a:t>implementare politiche inclusive </a:t>
            </a:r>
            <a:r>
              <a:rPr lang="it-IT" sz="2500" dirty="0"/>
              <a:t>in azienda.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70959234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467543" y="935338"/>
            <a:ext cx="8208913" cy="5734760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tabLst>
                <a:tab pos="7620000" algn="l"/>
              </a:tabLst>
            </a:pPr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BCE518C-4AA6-49DB-8836-9734AD9C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EE4757F-0493-4BC0-86C6-152C94218378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6" name="Picture 39">
              <a:extLst>
                <a:ext uri="{FF2B5EF4-FFF2-40B4-BE49-F238E27FC236}">
                  <a16:creationId xmlns:a16="http://schemas.microsoft.com/office/drawing/2014/main" id="{9DAAEFA3-CF49-4BB0-955D-F32DA3CED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magine 4" descr="File:Flag of Europe.svg">
              <a:extLst>
                <a:ext uri="{FF2B5EF4-FFF2-40B4-BE49-F238E27FC236}">
                  <a16:creationId xmlns:a16="http://schemas.microsoft.com/office/drawing/2014/main" id="{6FBD9ADA-C863-4CD3-880E-6ADE747C2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43893194-DC0B-4EE0-A6BF-182D593B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7" y="260350"/>
            <a:ext cx="1789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B3BAB5D8-9FCD-48F6-B493-D3FC260BC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469" y="1199218"/>
            <a:ext cx="8229600" cy="4525963"/>
          </a:xfrm>
        </p:spPr>
        <p:txBody>
          <a:bodyPr/>
          <a:lstStyle/>
          <a:p>
            <a:pPr marL="174625" indent="0">
              <a:buNone/>
            </a:pPr>
            <a:r>
              <a:rPr lang="it-IT" sz="2500" dirty="0"/>
              <a:t>Infine, le parole chiave più utilizzate dai partecipanti per descrivere il loro </a:t>
            </a:r>
            <a:r>
              <a:rPr lang="it-IT" sz="2500" b="1" dirty="0"/>
              <a:t>stato d’animo </a:t>
            </a:r>
            <a:r>
              <a:rPr lang="it-IT" sz="2500" dirty="0"/>
              <a:t>a seguito della self-</a:t>
            </a:r>
            <a:r>
              <a:rPr lang="it-IT" sz="2500" dirty="0" err="1"/>
              <a:t>analysis</a:t>
            </a:r>
            <a:r>
              <a:rPr lang="it-IT" sz="2500" dirty="0"/>
              <a:t> e del giro di tavolo a fine corso sono state:  </a:t>
            </a:r>
          </a:p>
          <a:p>
            <a:pPr marL="0" indent="0" algn="ctr">
              <a:buNone/>
            </a:pPr>
            <a:endParaRPr lang="it-IT" sz="1000" b="1" dirty="0"/>
          </a:p>
          <a:p>
            <a:pPr marL="0" indent="0" algn="ctr">
              <a:buNone/>
            </a:pPr>
            <a:r>
              <a:rPr lang="it-IT" sz="2500" b="1" dirty="0"/>
              <a:t>consapevolezza</a:t>
            </a:r>
            <a:r>
              <a:rPr lang="it-IT" sz="2500" dirty="0"/>
              <a:t>, </a:t>
            </a:r>
            <a:r>
              <a:rPr lang="it-IT" sz="2500" b="1" dirty="0"/>
              <a:t>condivisione</a:t>
            </a:r>
            <a:r>
              <a:rPr lang="it-IT" sz="2500" dirty="0"/>
              <a:t>, </a:t>
            </a:r>
            <a:r>
              <a:rPr lang="it-IT" sz="2500" b="1" dirty="0"/>
              <a:t>innovazione</a:t>
            </a:r>
            <a:r>
              <a:rPr lang="it-IT" sz="2500" dirty="0"/>
              <a:t>,  </a:t>
            </a:r>
            <a:r>
              <a:rPr lang="it-IT" sz="2500" b="1" dirty="0"/>
              <a:t>partecipazione</a:t>
            </a:r>
            <a:r>
              <a:rPr lang="it-IT" sz="2500" dirty="0"/>
              <a:t>, </a:t>
            </a:r>
            <a:r>
              <a:rPr lang="it-IT" sz="2500" b="1" dirty="0"/>
              <a:t>cambiamento</a:t>
            </a:r>
            <a:r>
              <a:rPr lang="it-IT" sz="2500" dirty="0"/>
              <a:t> di prospettiva sui lavoratori più fragili.</a:t>
            </a:r>
          </a:p>
          <a:p>
            <a:endParaRPr lang="it-IT" sz="15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A4803D-2B6D-458D-9D06-1E6EAA0E4BD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93" y="3529802"/>
            <a:ext cx="4956579" cy="282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99356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39699" y="4365104"/>
            <a:ext cx="8937651" cy="1569656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GB" sz="9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Grazie</a:t>
            </a:r>
            <a:r>
              <a:rPr lang="en-GB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pPr>
              <a:defRPr/>
            </a:pPr>
            <a:r>
              <a:rPr lang="en-US" sz="1400"/>
              <a:t>VS/2019/0048 24 June 2021 - AMasi</a:t>
            </a:r>
            <a:endParaRPr lang="it-IT" sz="1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BE24B2-E86A-4C31-8B21-851AD1034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51"/>
          <a:stretch/>
        </p:blipFill>
        <p:spPr bwMode="auto">
          <a:xfrm>
            <a:off x="126013" y="44624"/>
            <a:ext cx="9054499" cy="341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4">
            <a:extLst>
              <a:ext uri="{FF2B5EF4-FFF2-40B4-BE49-F238E27FC236}">
                <a16:creationId xmlns:a16="http://schemas.microsoft.com/office/drawing/2014/main" id="{3ECE821E-4502-4748-8949-E191EBC5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3410416"/>
            <a:ext cx="7991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b="1" i="1" dirty="0">
                <a:latin typeface="Arial" charset="0"/>
              </a:rPr>
              <a:t>Non-financial reporting directive (2014/95/EU): an opportunity to develop the participation and inclusion rights of people with disabilities and prevent the risk of social dumping. The crucial role of EWCs and Trade Unions - VS/2019/0048</a:t>
            </a:r>
          </a:p>
        </p:txBody>
      </p:sp>
    </p:spTree>
    <p:extLst>
      <p:ext uri="{BB962C8B-B14F-4D97-AF65-F5344CB8AC3E}">
        <p14:creationId xmlns:p14="http://schemas.microsoft.com/office/powerpoint/2010/main" val="6558694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2207790" y="188913"/>
            <a:ext cx="5316538" cy="7143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it-IT" sz="3600" b="1" dirty="0">
                <a:solidFill>
                  <a:srgbClr val="FF0000"/>
                </a:solidFill>
              </a:rPr>
              <a:t>Obiettivi del progetto</a:t>
            </a: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592382"/>
              </p:ext>
            </p:extLst>
          </p:nvPr>
        </p:nvGraphicFramePr>
        <p:xfrm>
          <a:off x="72008" y="897986"/>
          <a:ext cx="8964488" cy="5987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5" name="CasellaDiTesto 4"/>
          <p:cNvSpPr txBox="1">
            <a:spLocks noChangeArrowheads="1"/>
          </p:cNvSpPr>
          <p:nvPr/>
        </p:nvSpPr>
        <p:spPr bwMode="auto">
          <a:xfrm>
            <a:off x="3547855" y="5300663"/>
            <a:ext cx="2078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" charset="0"/>
              </a:rPr>
              <a:t>CAE DISABILITY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" charset="0"/>
              </a:rPr>
              <a:t>MANAGER</a:t>
            </a:r>
          </a:p>
        </p:txBody>
      </p:sp>
      <p:grpSp>
        <p:nvGrpSpPr>
          <p:cNvPr id="5" name="Gruppo 11"/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6" name="Picture 3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4" descr="File:Flag of Europe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8" descr="logo_FIRS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BB20DFE-22BE-47DC-AF85-EC7C5C0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6059" y="65202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VS/2019/0048 24 June 2021 - AMasi</a:t>
            </a:r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157FD91-E89A-4625-907E-F60A52F0CD52}"/>
              </a:ext>
            </a:extLst>
          </p:cNvPr>
          <p:cNvSpPr/>
          <p:nvPr/>
        </p:nvSpPr>
        <p:spPr>
          <a:xfrm>
            <a:off x="8075834" y="2996952"/>
            <a:ext cx="660351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233916" y="1027491"/>
            <a:ext cx="8676168" cy="5328859"/>
            <a:chOff x="3536" y="0"/>
            <a:chExt cx="4113816" cy="5478695"/>
          </a:xfrm>
          <a:solidFill>
            <a:srgbClr val="FF0000"/>
          </a:solidFill>
        </p:grpSpPr>
        <p:sp>
          <p:nvSpPr>
            <p:cNvPr id="11" name="Rettangolo arrotondato 10"/>
            <p:cNvSpPr/>
            <p:nvPr/>
          </p:nvSpPr>
          <p:spPr>
            <a:xfrm>
              <a:off x="3536" y="0"/>
              <a:ext cx="4050506" cy="5478695"/>
            </a:xfrm>
            <a:prstGeom prst="roundRect">
              <a:avLst>
                <a:gd name="adj" fmla="val 10000"/>
              </a:avLst>
            </a:prstGeom>
            <a:grpFill/>
            <a:ln w="762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3536" y="702205"/>
              <a:ext cx="4113816" cy="43847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dirty="0">
                  <a:solidFill>
                    <a:srgbClr val="0000FF"/>
                  </a:solidFill>
                </a:rPr>
                <a:t>L’OBIETTIVI GENERALI DEL CORSO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it-IT" sz="2800" dirty="0">
                  <a:solidFill>
                    <a:schemeClr val="tx1"/>
                  </a:solidFill>
                </a:rPr>
                <a:t>Rafforzare nei partecipanti la consapevolezza del loro ruolo di </a:t>
              </a:r>
              <a:r>
                <a:rPr lang="it-IT" sz="2800" b="1" dirty="0">
                  <a:solidFill>
                    <a:schemeClr val="tx1"/>
                  </a:solidFill>
                </a:rPr>
                <a:t>agenti di cambiamento </a:t>
              </a:r>
              <a:r>
                <a:rPr lang="it-IT" sz="2800" dirty="0">
                  <a:solidFill>
                    <a:schemeClr val="tx1"/>
                  </a:solidFill>
                </a:rPr>
                <a:t>attraverso la acquisizione di conoscenze e strumenti negoziali innovativi sulla disabilità al lavoro e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it-IT" sz="2800" dirty="0">
                  <a:solidFill>
                    <a:schemeClr val="tx1"/>
                  </a:solidFill>
                </a:rPr>
                <a:t>Costruire insieme il </a:t>
              </a:r>
              <a:r>
                <a:rPr lang="it-IT" sz="2800" b="1" dirty="0">
                  <a:solidFill>
                    <a:schemeClr val="tx1"/>
                  </a:solidFill>
                </a:rPr>
                <a:t>profilo di ruolo del CAE </a:t>
              </a:r>
              <a:r>
                <a:rPr lang="it-IT" sz="2800" b="1" dirty="0" err="1">
                  <a:solidFill>
                    <a:schemeClr val="tx1"/>
                  </a:solidFill>
                </a:rPr>
                <a:t>Disability</a:t>
              </a:r>
              <a:r>
                <a:rPr lang="it-IT" sz="2800" b="1" dirty="0">
                  <a:solidFill>
                    <a:schemeClr val="tx1"/>
                  </a:solidFill>
                </a:rPr>
                <a:t> manager</a:t>
              </a:r>
            </a:p>
            <a:p>
              <a:pPr marL="457200" lvl="0" indent="-457200" algn="just" defTabSz="1066800">
                <a:lnSpc>
                  <a:spcPct val="90000"/>
                </a:lnSpc>
                <a:spcAft>
                  <a:spcPct val="35000"/>
                </a:spcAft>
                <a:buClr>
                  <a:srgbClr val="FF6600"/>
                </a:buClr>
                <a:buSzPct val="120000"/>
                <a:buFont typeface="Wingdings" pitchFamily="2" charset="2"/>
                <a:buChar char="v"/>
              </a:pP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98" y="265502"/>
            <a:ext cx="1567053" cy="1512168"/>
          </a:xfrm>
          <a:prstGeom prst="ellipse">
            <a:avLst/>
          </a:prstGeom>
          <a:ln w="28575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ABA2658-A767-4784-B934-B0518FFE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8363B367-D280-476E-A564-A24F70B79F14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20" name="Picture 39">
              <a:extLst>
                <a:ext uri="{FF2B5EF4-FFF2-40B4-BE49-F238E27FC236}">
                  <a16:creationId xmlns:a16="http://schemas.microsoft.com/office/drawing/2014/main" id="{EEAA0941-ACDB-43EF-9EFB-9C881E1C1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magine 4" descr="File:Flag of Europe.svg">
              <a:extLst>
                <a:ext uri="{FF2B5EF4-FFF2-40B4-BE49-F238E27FC236}">
                  <a16:creationId xmlns:a16="http://schemas.microsoft.com/office/drawing/2014/main" id="{BCA8D7D5-03D8-412E-8C8E-5567E8202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38" descr="logo_FIRST">
            <a:extLst>
              <a:ext uri="{FF2B5EF4-FFF2-40B4-BE49-F238E27FC236}">
                <a16:creationId xmlns:a16="http://schemas.microsoft.com/office/drawing/2014/main" id="{0763021C-4A4C-45CA-A3CA-5B8F6304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28656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ttangolo 11"/>
          <p:cNvSpPr>
            <a:spLocks noChangeArrowheads="1"/>
          </p:cNvSpPr>
          <p:nvPr/>
        </p:nvSpPr>
        <p:spPr bwMode="auto">
          <a:xfrm>
            <a:off x="2124075" y="260350"/>
            <a:ext cx="4968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Obiettivi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formativi</a:t>
            </a:r>
            <a:endParaRPr lang="en-GB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575469" y="1027491"/>
            <a:ext cx="8208913" cy="5641869"/>
            <a:chOff x="3536" y="0"/>
            <a:chExt cx="4050506" cy="5800505"/>
          </a:xfrm>
          <a:solidFill>
            <a:srgbClr val="FF9900"/>
          </a:solidFill>
        </p:grpSpPr>
        <p:sp>
          <p:nvSpPr>
            <p:cNvPr id="11" name="Rettangolo arrotondato 10"/>
            <p:cNvSpPr/>
            <p:nvPr/>
          </p:nvSpPr>
          <p:spPr>
            <a:xfrm>
              <a:off x="3536" y="0"/>
              <a:ext cx="4050506" cy="5800505"/>
            </a:xfrm>
            <a:prstGeom prst="roundRect">
              <a:avLst>
                <a:gd name="adj" fmla="val 10000"/>
              </a:avLst>
            </a:prstGeom>
            <a:solidFill>
              <a:srgbClr val="FF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536" y="794557"/>
              <a:ext cx="4050506" cy="43847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r>
                <a:rPr lang="it-IT" sz="2300" dirty="0">
                  <a:solidFill>
                    <a:schemeClr val="tx1"/>
                  </a:solidFill>
                </a:rPr>
                <a:t>Alla fine del modulo, i partecipanti </a:t>
              </a:r>
              <a:r>
                <a:rPr lang="it-IT" sz="2300" b="1" dirty="0">
                  <a:solidFill>
                    <a:schemeClr val="tx1"/>
                  </a:solidFill>
                </a:rPr>
                <a:t>saranno in grado </a:t>
              </a:r>
              <a:r>
                <a:rPr lang="it-IT" sz="2300" dirty="0">
                  <a:solidFill>
                    <a:schemeClr val="tx1"/>
                  </a:solidFill>
                </a:rPr>
                <a:t>di:</a:t>
              </a:r>
            </a:p>
            <a:p>
              <a:r>
                <a:rPr lang="it-IT" sz="2300" dirty="0">
                  <a:solidFill>
                    <a:schemeClr val="tx1"/>
                  </a:solidFill>
                </a:rPr>
                <a:t> 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t-IT" sz="2300" b="1" dirty="0">
                  <a:solidFill>
                    <a:schemeClr val="tx1"/>
                  </a:solidFill>
                </a:rPr>
                <a:t>identificare piste di azione contrattuale sulla </a:t>
              </a:r>
              <a:r>
                <a:rPr lang="it-IT" sz="2300" b="1" dirty="0" err="1">
                  <a:solidFill>
                    <a:schemeClr val="tx1"/>
                  </a:solidFill>
                </a:rPr>
                <a:t>disability</a:t>
              </a:r>
              <a:r>
                <a:rPr lang="it-IT" sz="2300" b="1" dirty="0">
                  <a:solidFill>
                    <a:schemeClr val="tx1"/>
                  </a:solidFill>
                </a:rPr>
                <a:t> </a:t>
              </a:r>
              <a:r>
                <a:rPr lang="it-IT" sz="2300" dirty="0">
                  <a:solidFill>
                    <a:schemeClr val="tx1"/>
                  </a:solidFill>
                </a:rPr>
                <a:t>partendo dai bisogni espressi dai colleghi nella survey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t-IT" sz="2300" b="1" dirty="0">
                  <a:solidFill>
                    <a:schemeClr val="tx1"/>
                  </a:solidFill>
                </a:rPr>
                <a:t>costruire un PIANO DI AZIONE NEGOZIALE sul tema, </a:t>
              </a:r>
              <a:r>
                <a:rPr lang="it-IT" sz="2300" dirty="0">
                  <a:solidFill>
                    <a:schemeClr val="tx1"/>
                  </a:solidFill>
                </a:rPr>
                <a:t>partendo dai risultati della survey e dall’analisi di un contesto aziendale/settoriale/di gruppo reale</a:t>
              </a:r>
              <a:r>
                <a:rPr lang="it-IT" sz="2300" b="1" dirty="0">
                  <a:solidFill>
                    <a:schemeClr val="tx1"/>
                  </a:solidFill>
                </a:rPr>
                <a:t>. </a:t>
              </a:r>
              <a:endParaRPr lang="it-IT" sz="2300" dirty="0">
                <a:solidFill>
                  <a:schemeClr val="tx1"/>
                </a:solidFill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it-IT" sz="2300" b="1" dirty="0">
                  <a:solidFill>
                    <a:schemeClr val="tx1"/>
                  </a:solidFill>
                </a:rPr>
                <a:t>Costruire strumenti contrattuali innovativi</a:t>
              </a:r>
              <a:r>
                <a:rPr lang="it-IT" sz="2300" dirty="0">
                  <a:solidFill>
                    <a:schemeClr val="tx1"/>
                  </a:solidFill>
                </a:rPr>
                <a:t> per negoziare accordi basati sui bisogni dei lavoratori 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t-IT" sz="2300" b="1" dirty="0">
                  <a:solidFill>
                    <a:schemeClr val="tx1"/>
                  </a:solidFill>
                </a:rPr>
                <a:t>Esercitare e diffondere una cultura sindacale basata sulla partecipazione e la bilateralità</a:t>
              </a:r>
              <a:endParaRPr lang="it-IT" sz="2300" dirty="0">
                <a:solidFill>
                  <a:schemeClr val="tx1"/>
                </a:solidFill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it-IT" sz="2300" b="1" dirty="0">
                  <a:solidFill>
                    <a:schemeClr val="tx1"/>
                  </a:solidFill>
                </a:rPr>
                <a:t>Identificare i compiti  e lo skill </a:t>
              </a:r>
              <a:r>
                <a:rPr lang="it-IT" sz="2300" b="1" dirty="0" err="1">
                  <a:solidFill>
                    <a:schemeClr val="tx1"/>
                  </a:solidFill>
                </a:rPr>
                <a:t>profile</a:t>
              </a:r>
              <a:r>
                <a:rPr lang="it-IT" sz="2300" b="1" dirty="0">
                  <a:solidFill>
                    <a:schemeClr val="tx1"/>
                  </a:solidFill>
                </a:rPr>
                <a:t> del CAEC </a:t>
              </a:r>
              <a:r>
                <a:rPr lang="it-IT" sz="2300" b="1" dirty="0" err="1">
                  <a:solidFill>
                    <a:schemeClr val="tx1"/>
                  </a:solidFill>
                </a:rPr>
                <a:t>Disability</a:t>
              </a:r>
              <a:r>
                <a:rPr lang="it-IT" sz="2300" b="1" dirty="0">
                  <a:solidFill>
                    <a:schemeClr val="tx1"/>
                  </a:solidFill>
                </a:rPr>
                <a:t> manager</a:t>
              </a:r>
              <a:endParaRPr lang="it-IT" sz="23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03" y="954813"/>
            <a:ext cx="1395682" cy="1346799"/>
          </a:xfrm>
          <a:prstGeom prst="ellipse">
            <a:avLst/>
          </a:prstGeom>
          <a:ln w="28575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BCE518C-4AA6-49DB-8836-9734AD9C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EE4757F-0493-4BC0-86C6-152C94218378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6" name="Picture 39">
              <a:extLst>
                <a:ext uri="{FF2B5EF4-FFF2-40B4-BE49-F238E27FC236}">
                  <a16:creationId xmlns:a16="http://schemas.microsoft.com/office/drawing/2014/main" id="{9DAAEFA3-CF49-4BB0-955D-F32DA3CED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magine 4" descr="File:Flag of Europe.svg">
              <a:extLst>
                <a:ext uri="{FF2B5EF4-FFF2-40B4-BE49-F238E27FC236}">
                  <a16:creationId xmlns:a16="http://schemas.microsoft.com/office/drawing/2014/main" id="{6FBD9ADA-C863-4CD3-880E-6ADE747C2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43893194-DC0B-4EE0-A6BF-182D593B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829" y="4189824"/>
            <a:ext cx="3308071" cy="22467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ttangolo 6"/>
          <p:cNvSpPr/>
          <p:nvPr/>
        </p:nvSpPr>
        <p:spPr>
          <a:xfrm>
            <a:off x="114198" y="4189824"/>
            <a:ext cx="5688632" cy="22467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inductive and participatory 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STEPS</a:t>
            </a:r>
          </a:p>
          <a:p>
            <a:pPr algn="just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Induttiva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partecipativa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3 STEPS</a:t>
            </a:r>
            <a:endParaRPr lang="it-I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12206AB-EAAA-474F-A48E-2C5AC46A3D6B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2" name="Picture 39">
              <a:extLst>
                <a:ext uri="{FF2B5EF4-FFF2-40B4-BE49-F238E27FC236}">
                  <a16:creationId xmlns:a16="http://schemas.microsoft.com/office/drawing/2014/main" id="{81B9DB2F-79FA-4FBF-A917-55C448C55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4" descr="File:Flag of Europe.svg">
              <a:extLst>
                <a:ext uri="{FF2B5EF4-FFF2-40B4-BE49-F238E27FC236}">
                  <a16:creationId xmlns:a16="http://schemas.microsoft.com/office/drawing/2014/main" id="{B58399B3-111E-43A2-B259-600E1643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4747D852-E5D7-4AC9-A58F-0F45D66D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8AD7788-4E85-4305-8F67-A24C5572368E}"/>
              </a:ext>
            </a:extLst>
          </p:cNvPr>
          <p:cNvSpPr/>
          <p:nvPr/>
        </p:nvSpPr>
        <p:spPr>
          <a:xfrm>
            <a:off x="154249" y="1119095"/>
            <a:ext cx="5688632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TARGET GROUP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unionists experts in company bargaining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coming from leading companies  in the finance sectors of the project partners countries</a:t>
            </a:r>
          </a:p>
          <a:p>
            <a:pPr algn="just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Sindacalisti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esperti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contrattazione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aziende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settore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finanziario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appartenenti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Paesi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partner del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687D14A-BEA0-4820-960E-9FB98FEF7A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0"/>
          <a:stretch/>
        </p:blipFill>
        <p:spPr>
          <a:xfrm>
            <a:off x="5857912" y="1119096"/>
            <a:ext cx="3252989" cy="267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75873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42751" y="1052737"/>
            <a:ext cx="8658498" cy="5400599"/>
          </a:xfr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n-US" sz="2400" b="1" u="sng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it-IT" sz="2400" b="1" u="sng" dirty="0">
                <a:solidFill>
                  <a:srgbClr val="FFC000"/>
                </a:solidFill>
              </a:rPr>
              <a:t>FASE 1 - </a:t>
            </a:r>
            <a:r>
              <a:rPr lang="it-IT" sz="2400" b="1" u="sng" dirty="0">
                <a:solidFill>
                  <a:schemeClr val="bg1"/>
                </a:solidFill>
              </a:rPr>
              <a:t>Ogni gruppo ha scelto su quale contesto lavorare e</a:t>
            </a:r>
          </a:p>
          <a:p>
            <a:pPr marL="0" indent="0" algn="just">
              <a:buNone/>
            </a:pPr>
            <a:r>
              <a:rPr lang="it-IT" sz="2400" b="1" u="sng" dirty="0">
                <a:solidFill>
                  <a:srgbClr val="FFC000"/>
                </a:solidFill>
              </a:rPr>
              <a:t>- HA INDIVIDUATO LE AREE DI NEGOZIAZIONE NON REGOLAMENTATE SULLA DISABILITÀ </a:t>
            </a:r>
          </a:p>
          <a:p>
            <a:pPr marL="0" indent="0" algn="just">
              <a:buNone/>
            </a:pPr>
            <a:endParaRPr lang="it-IT" sz="2400" b="1" u="sng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it-IT" sz="2400" b="1" u="sng" dirty="0">
                <a:solidFill>
                  <a:srgbClr val="FFC000"/>
                </a:solidFill>
              </a:rPr>
              <a:t>FASE 2 - </a:t>
            </a:r>
            <a:r>
              <a:rPr lang="it-IT" sz="2400" b="1" u="sng" dirty="0">
                <a:solidFill>
                  <a:schemeClr val="bg1"/>
                </a:solidFill>
              </a:rPr>
              <a:t>i gruppi di lavoro partendo dall'analisi del contesto (FASE 1) e dai bisogni individuati nell'indagine, </a:t>
            </a:r>
          </a:p>
          <a:p>
            <a:pPr marL="0" indent="0" algn="just">
              <a:buNone/>
            </a:pPr>
            <a:r>
              <a:rPr lang="it-IT" sz="2400" b="1" u="sng" dirty="0">
                <a:solidFill>
                  <a:srgbClr val="FFC000"/>
                </a:solidFill>
              </a:rPr>
              <a:t>- HANNO DEFINITO GLI OBIETTIVI DI UN PIANO D’AZIONE negoziale  AZIENDALE/SETTORIALE/DI GRUPPO</a:t>
            </a:r>
          </a:p>
          <a:p>
            <a:pPr marL="0" indent="0" algn="just">
              <a:buNone/>
            </a:pPr>
            <a:endParaRPr lang="it-IT" sz="2400" b="1" u="sng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it-IT" sz="2400" b="1" u="sng" dirty="0">
                <a:solidFill>
                  <a:srgbClr val="FFC000"/>
                </a:solidFill>
              </a:rPr>
              <a:t>FASE 3 - DEFINIZIONE DI UNA STRATEGIA, STRUMENTI E TEMPI PER REALIZZARE E GESTIRE, </a:t>
            </a:r>
            <a:r>
              <a:rPr lang="it-IT" sz="2400" b="1" u="sng" dirty="0">
                <a:solidFill>
                  <a:schemeClr val="bg1"/>
                </a:solidFill>
              </a:rPr>
              <a:t>piano d’azione negoziale sul tema della disabilità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0" y="3684435"/>
            <a:ext cx="8075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61CA2EA-F1F0-482E-B36C-4D809FAF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3774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VS/2019/0048 24 June 2021 - AMasi</a:t>
            </a:r>
            <a:endParaRPr lang="it-IT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5832AAF-ABA8-4C99-A6CC-0F963E4E8629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2" name="Picture 39">
              <a:extLst>
                <a:ext uri="{FF2B5EF4-FFF2-40B4-BE49-F238E27FC236}">
                  <a16:creationId xmlns:a16="http://schemas.microsoft.com/office/drawing/2014/main" id="{B40C6463-051D-4BF7-839A-00820544C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4" descr="File:Flag of Europe.svg">
              <a:extLst>
                <a:ext uri="{FF2B5EF4-FFF2-40B4-BE49-F238E27FC236}">
                  <a16:creationId xmlns:a16="http://schemas.microsoft.com/office/drawing/2014/main" id="{6D790560-6A85-496C-99FF-8D56850B6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F3533802-6399-432F-A20B-BA53BA3D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CCABBAA-AD45-48C5-802E-FEDA571BF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288" y="0"/>
            <a:ext cx="1541178" cy="10467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8302684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7200" y="3684435"/>
            <a:ext cx="8075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61CA2EA-F1F0-482E-B36C-4D809FAF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3774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VS/2019/0048 24 June 2021 - AMasi</a:t>
            </a:r>
            <a:endParaRPr lang="it-IT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5832AAF-ABA8-4C99-A6CC-0F963E4E8629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2" name="Picture 39">
              <a:extLst>
                <a:ext uri="{FF2B5EF4-FFF2-40B4-BE49-F238E27FC236}">
                  <a16:creationId xmlns:a16="http://schemas.microsoft.com/office/drawing/2014/main" id="{B40C6463-051D-4BF7-839A-00820544C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4" descr="File:Flag of Europe.svg">
              <a:extLst>
                <a:ext uri="{FF2B5EF4-FFF2-40B4-BE49-F238E27FC236}">
                  <a16:creationId xmlns:a16="http://schemas.microsoft.com/office/drawing/2014/main" id="{6D790560-6A85-496C-99FF-8D56850B6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F3533802-6399-432F-A20B-BA53BA3D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19B3101-0807-4947-BD7D-886705384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1" y="1186905"/>
            <a:ext cx="7851030" cy="5280703"/>
          </a:xfrm>
          <a:prstGeom prst="rect">
            <a:avLst/>
          </a:prstGeom>
        </p:spPr>
      </p:pic>
      <p:sp>
        <p:nvSpPr>
          <p:cNvPr id="9" name="Rettangolo 11">
            <a:extLst>
              <a:ext uri="{FF2B5EF4-FFF2-40B4-BE49-F238E27FC236}">
                <a16:creationId xmlns:a16="http://schemas.microsoft.com/office/drawing/2014/main" id="{0F6A757B-6A4B-482F-A98F-6EE861CA3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957" y="284828"/>
            <a:ext cx="4968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Piano </a:t>
            </a: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d’azione</a:t>
            </a:r>
            <a:endParaRPr lang="en-GB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119950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ttangolo 11"/>
          <p:cNvSpPr>
            <a:spLocks noChangeArrowheads="1"/>
          </p:cNvSpPr>
          <p:nvPr/>
        </p:nvSpPr>
        <p:spPr bwMode="auto">
          <a:xfrm>
            <a:off x="2124075" y="260350"/>
            <a:ext cx="4968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Esiti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Corso di </a:t>
            </a: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formazione</a:t>
            </a:r>
            <a:endParaRPr lang="en-GB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575469" y="1027491"/>
            <a:ext cx="8251914" cy="5641869"/>
            <a:chOff x="3536" y="0"/>
            <a:chExt cx="4071724" cy="5800505"/>
          </a:xfrm>
          <a:solidFill>
            <a:srgbClr val="FF9900"/>
          </a:solidFill>
        </p:grpSpPr>
        <p:sp>
          <p:nvSpPr>
            <p:cNvPr id="11" name="Rettangolo arrotondato 10"/>
            <p:cNvSpPr/>
            <p:nvPr/>
          </p:nvSpPr>
          <p:spPr>
            <a:xfrm>
              <a:off x="3536" y="0"/>
              <a:ext cx="4050506" cy="580050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4754" y="331827"/>
              <a:ext cx="4050506" cy="502406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r>
                <a:rPr lang="it-IT" sz="2000" dirty="0">
                  <a:solidFill>
                    <a:schemeClr val="tx1"/>
                  </a:solidFill>
                </a:rPr>
                <a:t>Dal Corso è emersa la necessità di: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it-IT" sz="2000" b="1" dirty="0">
                  <a:solidFill>
                    <a:schemeClr val="tx1"/>
                  </a:solidFill>
                </a:rPr>
                <a:t>un sistema aziendale che si moduli alle esigenze dei lavoratori </a:t>
              </a:r>
              <a:r>
                <a:rPr lang="it-IT" sz="2000" dirty="0">
                  <a:solidFill>
                    <a:schemeClr val="tx1"/>
                  </a:solidFill>
                </a:rPr>
                <a:t>nelle loro diverse caratteristiche e fasi della vita, che metta al centro non solo il/la lavoratore/</a:t>
              </a:r>
              <a:r>
                <a:rPr lang="it-IT" sz="2000" dirty="0" err="1">
                  <a:solidFill>
                    <a:schemeClr val="tx1"/>
                  </a:solidFill>
                </a:rPr>
                <a:t>trice</a:t>
              </a:r>
              <a:r>
                <a:rPr lang="it-IT" sz="2000" dirty="0">
                  <a:solidFill>
                    <a:schemeClr val="tx1"/>
                  </a:solidFill>
                </a:rPr>
                <a:t>, ma la </a:t>
              </a:r>
              <a:r>
                <a:rPr lang="it-IT" sz="2000" b="1" dirty="0">
                  <a:solidFill>
                    <a:schemeClr val="tx1"/>
                  </a:solidFill>
                </a:rPr>
                <a:t>persona nella sua interezza </a:t>
              </a:r>
              <a:r>
                <a:rPr lang="it-IT" sz="2000" dirty="0">
                  <a:solidFill>
                    <a:schemeClr val="tx1"/>
                  </a:solidFill>
                </a:rPr>
                <a:t>e nel più ampio contesto familiare e della comunità di appartenenza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it-IT" sz="2000" dirty="0">
                  <a:solidFill>
                    <a:schemeClr val="tx1"/>
                  </a:solidFill>
                </a:rPr>
                <a:t>una </a:t>
              </a:r>
              <a:r>
                <a:rPr lang="it-IT" sz="2000" b="1" dirty="0">
                  <a:solidFill>
                    <a:schemeClr val="tx1"/>
                  </a:solidFill>
                </a:rPr>
                <a:t>politica inclusiva  </a:t>
              </a:r>
              <a:r>
                <a:rPr lang="it-IT" sz="2000" dirty="0">
                  <a:solidFill>
                    <a:schemeClr val="tx1"/>
                  </a:solidFill>
                </a:rPr>
                <a:t>che si prenda cura dei bisogni individuali e collettivi dei lavoratori attraverso il loro coinvolgimento diretto nella gestione e nelle scelte datoriali.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it-IT" sz="2000" b="1" dirty="0">
                  <a:solidFill>
                    <a:schemeClr val="tx1"/>
                  </a:solidFill>
                </a:rPr>
                <a:t>istituire un coordinatore a livello europeo</a:t>
              </a:r>
              <a:r>
                <a:rPr lang="it-IT" sz="2000" dirty="0">
                  <a:solidFill>
                    <a:schemeClr val="tx1"/>
                  </a:solidFill>
                </a:rPr>
                <a:t>, come il CAE </a:t>
              </a:r>
              <a:r>
                <a:rPr lang="it-IT" sz="2000" dirty="0" err="1">
                  <a:solidFill>
                    <a:schemeClr val="tx1"/>
                  </a:solidFill>
                </a:rPr>
                <a:t>Disability</a:t>
              </a:r>
              <a:r>
                <a:rPr lang="it-IT" sz="2000" dirty="0">
                  <a:solidFill>
                    <a:schemeClr val="tx1"/>
                  </a:solidFill>
                </a:rPr>
                <a:t> Manager, 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it-IT" sz="2000" dirty="0">
                  <a:solidFill>
                    <a:schemeClr val="tx1"/>
                  </a:solidFill>
                </a:rPr>
                <a:t>la creazione di </a:t>
              </a:r>
              <a:r>
                <a:rPr lang="it-IT" sz="2000" b="1" dirty="0">
                  <a:solidFill>
                    <a:schemeClr val="tx1"/>
                  </a:solidFill>
                </a:rPr>
                <a:t>organismi bilaterali </a:t>
              </a:r>
              <a:r>
                <a:rPr lang="it-IT" sz="2000" dirty="0">
                  <a:solidFill>
                    <a:schemeClr val="tx1"/>
                  </a:solidFill>
                </a:rPr>
                <a:t>in cui venga finalmente valorizzato il contributo dei lavoratori e dei loro rappresentanti - passando da posizioni di contrapposizione a co-responsabilizzazione nelle scelte strategiche – </a:t>
              </a:r>
            </a:p>
            <a:p>
              <a:pPr marL="0" indent="0"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Solo così sarà possibile promuovere contemporaneamente la </a:t>
              </a:r>
              <a:r>
                <a:rPr lang="it-IT" sz="2000" b="1" dirty="0">
                  <a:solidFill>
                    <a:schemeClr val="tx1"/>
                  </a:solidFill>
                </a:rPr>
                <a:t>solidità e la produttività aziendale</a:t>
              </a:r>
              <a:r>
                <a:rPr lang="it-IT" sz="2000" dirty="0">
                  <a:solidFill>
                    <a:schemeClr val="tx1"/>
                  </a:solidFill>
                </a:rPr>
                <a:t> di lungo periodo ed il </a:t>
              </a:r>
              <a:r>
                <a:rPr lang="it-IT" sz="2000" b="1" dirty="0">
                  <a:solidFill>
                    <a:schemeClr val="tx1"/>
                  </a:solidFill>
                </a:rPr>
                <a:t>benessere</a:t>
              </a:r>
              <a:r>
                <a:rPr lang="it-IT" sz="2000" dirty="0">
                  <a:solidFill>
                    <a:schemeClr val="tx1"/>
                  </a:solidFill>
                </a:rPr>
                <a:t> dei lavoratori</a:t>
              </a:r>
            </a:p>
          </p:txBody>
        </p:sp>
      </p:grp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BCE518C-4AA6-49DB-8836-9734AD9C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EE4757F-0493-4BC0-86C6-152C94218378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6" name="Picture 39">
              <a:extLst>
                <a:ext uri="{FF2B5EF4-FFF2-40B4-BE49-F238E27FC236}">
                  <a16:creationId xmlns:a16="http://schemas.microsoft.com/office/drawing/2014/main" id="{9DAAEFA3-CF49-4BB0-955D-F32DA3CED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magine 4" descr="File:Flag of Europe.svg">
              <a:extLst>
                <a:ext uri="{FF2B5EF4-FFF2-40B4-BE49-F238E27FC236}">
                  <a16:creationId xmlns:a16="http://schemas.microsoft.com/office/drawing/2014/main" id="{6FBD9ADA-C863-4CD3-880E-6ADE747C2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43893194-DC0B-4EE0-A6BF-182D593B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7" y="260350"/>
            <a:ext cx="1789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2892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ttangolo 11"/>
          <p:cNvSpPr>
            <a:spLocks noChangeArrowheads="1"/>
          </p:cNvSpPr>
          <p:nvPr/>
        </p:nvSpPr>
        <p:spPr bwMode="auto">
          <a:xfrm>
            <a:off x="2124075" y="260350"/>
            <a:ext cx="4968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Questionario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finale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75469" y="1027491"/>
            <a:ext cx="8208913" cy="5641869"/>
          </a:xfrm>
          <a:prstGeom prst="roundRect">
            <a:avLst>
              <a:gd name="adj" fmla="val 1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tabLst>
                <a:tab pos="7620000" algn="l"/>
              </a:tabLst>
            </a:pPr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BCE518C-4AA6-49DB-8836-9734AD9C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VS/2019/0048 24 June 2021 - AMasi</a:t>
            </a:r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EE4757F-0493-4BC0-86C6-152C94218378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6" name="Picture 39">
              <a:extLst>
                <a:ext uri="{FF2B5EF4-FFF2-40B4-BE49-F238E27FC236}">
                  <a16:creationId xmlns:a16="http://schemas.microsoft.com/office/drawing/2014/main" id="{9DAAEFA3-CF49-4BB0-955D-F32DA3CED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magine 4" descr="File:Flag of Europe.svg">
              <a:extLst>
                <a:ext uri="{FF2B5EF4-FFF2-40B4-BE49-F238E27FC236}">
                  <a16:creationId xmlns:a16="http://schemas.microsoft.com/office/drawing/2014/main" id="{6FBD9ADA-C863-4CD3-880E-6ADE747C2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43893194-DC0B-4EE0-A6BF-182D593B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7" y="260350"/>
            <a:ext cx="1789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B3BAB5D8-9FCD-48F6-B493-D3FC260BC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149" y="13045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sz="2500" dirty="0"/>
              <a:t>Il questionario di  verifica finale, che ha raccolto la percezione e il gradimento dei partecipanti, ha evidenziato un </a:t>
            </a:r>
            <a:r>
              <a:rPr lang="it-IT" sz="2500" b="1" dirty="0"/>
              <a:t>altissimo livello di soddisfazione media </a:t>
            </a:r>
            <a:r>
              <a:rPr lang="it-IT" sz="2500" dirty="0"/>
              <a:t>(oltre l’85%),  ed una </a:t>
            </a:r>
            <a:r>
              <a:rPr lang="it-IT" sz="2500" b="1" dirty="0"/>
              <a:t>ottima  consapevolezza sui temi del progetto </a:t>
            </a:r>
            <a:r>
              <a:rPr lang="it-IT" sz="2500" dirty="0"/>
              <a:t>a seguito del corso di formazione.</a:t>
            </a:r>
          </a:p>
          <a:p>
            <a:pPr marL="0" indent="0">
              <a:buNone/>
            </a:pPr>
            <a:r>
              <a:rPr lang="it-IT" sz="2500" dirty="0"/>
              <a:t>Gli aspetti più apprezzati del corso sono stati la </a:t>
            </a:r>
          </a:p>
          <a:p>
            <a:pPr marL="719138"/>
            <a:r>
              <a:rPr lang="it-IT" sz="2500" dirty="0"/>
              <a:t>La </a:t>
            </a:r>
            <a:r>
              <a:rPr lang="it-IT" sz="2500" b="1" dirty="0"/>
              <a:t>condivisione</a:t>
            </a:r>
            <a:r>
              <a:rPr lang="it-IT" sz="2500" dirty="0"/>
              <a:t> delle conoscenze tra partecipanti provenienti da organizzazioni e paesi diversi, </a:t>
            </a:r>
          </a:p>
          <a:p>
            <a:pPr marL="719138"/>
            <a:r>
              <a:rPr lang="it-IT" sz="2500" dirty="0"/>
              <a:t>il contributo degli </a:t>
            </a:r>
            <a:r>
              <a:rPr lang="it-IT" sz="2500" b="1" dirty="0"/>
              <a:t>esperti</a:t>
            </a:r>
            <a:r>
              <a:rPr lang="it-IT" sz="2500" dirty="0"/>
              <a:t> durante il seminario, </a:t>
            </a:r>
          </a:p>
          <a:p>
            <a:pPr marL="719138"/>
            <a:r>
              <a:rPr lang="it-IT" sz="2500" dirty="0"/>
              <a:t>il </a:t>
            </a:r>
            <a:r>
              <a:rPr lang="it-IT" sz="2500" b="1" dirty="0"/>
              <a:t>metodo</a:t>
            </a:r>
            <a:r>
              <a:rPr lang="it-IT" sz="2500" dirty="0"/>
              <a:t> di lavoro ed</a:t>
            </a:r>
          </a:p>
          <a:p>
            <a:pPr marL="719138"/>
            <a:r>
              <a:rPr lang="it-IT" sz="2500" dirty="0"/>
              <a:t>il </a:t>
            </a:r>
            <a:r>
              <a:rPr lang="it-IT" sz="2500" b="1" dirty="0"/>
              <a:t>clima positivo </a:t>
            </a:r>
            <a:r>
              <a:rPr lang="it-IT" sz="2500" dirty="0"/>
              <a:t>e costruttivo dell’aula virtuale.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02955544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8742</TotalTime>
  <Words>998</Words>
  <Application>Microsoft Office PowerPoint</Application>
  <PresentationFormat>Presentazione su schermo (4:3)</PresentationFormat>
  <Paragraphs>110</Paragraphs>
  <Slides>12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Tema di Office</vt:lpstr>
      <vt:lpstr>Personalizza struttura</vt:lpstr>
      <vt:lpstr>Presentazione standard di PowerPoint</vt:lpstr>
      <vt:lpstr>Obiettivi del progetto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demografici europei e loro impatti sul mercato del lavoro</dc:title>
  <dc:creator>Formazione e Ricerca</dc:creator>
  <cp:lastModifiedBy>Anna</cp:lastModifiedBy>
  <cp:revision>640</cp:revision>
  <cp:lastPrinted>2021-05-10T14:26:14Z</cp:lastPrinted>
  <dcterms:created xsi:type="dcterms:W3CDTF">2012-02-07T11:09:38Z</dcterms:created>
  <dcterms:modified xsi:type="dcterms:W3CDTF">2021-06-24T07:04:50Z</dcterms:modified>
</cp:coreProperties>
</file>