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2" r:id="rId3"/>
    <p:sldId id="267" r:id="rId4"/>
    <p:sldId id="266" r:id="rId5"/>
    <p:sldId id="265" r:id="rId6"/>
    <p:sldId id="270" r:id="rId7"/>
    <p:sldId id="263" r:id="rId8"/>
    <p:sldId id="269" r:id="rId9"/>
    <p:sldId id="260" r:id="rId10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9B93"/>
    <a:srgbClr val="BCBCBC"/>
    <a:srgbClr val="8C383A"/>
    <a:srgbClr val="692020"/>
    <a:srgbClr val="923236"/>
    <a:srgbClr val="241605"/>
    <a:srgbClr val="C289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24"/>
    <p:restoredTop sz="94624"/>
  </p:normalViewPr>
  <p:slideViewPr>
    <p:cSldViewPr>
      <p:cViewPr>
        <p:scale>
          <a:sx n="69" d="100"/>
          <a:sy n="69" d="100"/>
        </p:scale>
        <p:origin x="-130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CF73473-6396-A347-8FD8-79B86734547B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693710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6B249F1-025C-5D4F-97B8-D8D3ACF82C75}" type="datetime1">
              <a:rPr lang="en-US" altLang="en-US"/>
              <a:pPr>
                <a:defRPr/>
              </a:pPr>
              <a:t>3/10/2020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sk-SK" noProof="0"/>
              <a:t>Click to edit Master text styles</a:t>
            </a:r>
          </a:p>
          <a:p>
            <a:pPr lvl="1"/>
            <a:r>
              <a:rPr lang="sk-SK" noProof="0"/>
              <a:t>Second level</a:t>
            </a:r>
          </a:p>
          <a:p>
            <a:pPr lvl="2"/>
            <a:r>
              <a:rPr lang="sk-SK" noProof="0"/>
              <a:t>Third level</a:t>
            </a:r>
          </a:p>
          <a:p>
            <a:pPr lvl="3"/>
            <a:r>
              <a:rPr lang="sk-SK" noProof="0"/>
              <a:t>Fourth level</a:t>
            </a:r>
          </a:p>
          <a:p>
            <a:pPr lvl="4"/>
            <a:r>
              <a:rPr lang="sk-SK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61A86F93-F0CF-624C-A2F9-70F38D5B475B}" type="slidenum">
              <a:rPr lang="en-US" altLang="en-US"/>
              <a:pPr>
                <a:defRPr/>
              </a:pPr>
              <a:t>‹N›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792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ＭＳ Ｐゴシック" pitchFamily="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812E6ED1-AF41-C04C-8490-9D378C7A9290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534988" y="1052513"/>
            <a:ext cx="8151812" cy="0"/>
          </a:xfrm>
          <a:prstGeom prst="line">
            <a:avLst/>
          </a:prstGeom>
          <a:ln w="6350">
            <a:solidFill>
              <a:schemeClr val="dk1">
                <a:shade val="95000"/>
                <a:satMod val="105000"/>
                <a:alpha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lvl="0"/>
            <a:r>
              <a:rPr lang="sk-SK" dirty="0" err="1"/>
              <a:t>Click</a:t>
            </a:r>
            <a:r>
              <a:rPr lang="sk-SK" dirty="0"/>
              <a:t> to </a:t>
            </a:r>
            <a:r>
              <a:rPr lang="sk-SK" dirty="0" err="1"/>
              <a:t>edit</a:t>
            </a:r>
            <a:r>
              <a:rPr lang="sk-SK" dirty="0"/>
              <a:t> </a:t>
            </a:r>
            <a:r>
              <a:rPr lang="sk-SK" dirty="0" err="1"/>
              <a:t>Master</a:t>
            </a:r>
            <a:r>
              <a:rPr lang="sk-SK" dirty="0"/>
              <a:t> text </a:t>
            </a:r>
            <a:r>
              <a:rPr lang="sk-SK" dirty="0" err="1"/>
              <a:t>styles</a:t>
            </a:r>
            <a:endParaRPr lang="sk-SK" dirty="0"/>
          </a:p>
          <a:p>
            <a:pPr lvl="1"/>
            <a:r>
              <a:rPr lang="sk-SK" dirty="0" err="1"/>
              <a:t>Second</a:t>
            </a:r>
            <a:r>
              <a:rPr lang="sk-SK" dirty="0"/>
              <a:t> level</a:t>
            </a:r>
          </a:p>
          <a:p>
            <a:pPr lvl="2"/>
            <a:r>
              <a:rPr lang="sk-SK" dirty="0" err="1"/>
              <a:t>Third</a:t>
            </a:r>
            <a:r>
              <a:rPr lang="sk-SK" dirty="0"/>
              <a:t> level</a:t>
            </a:r>
          </a:p>
          <a:p>
            <a:pPr lvl="3"/>
            <a:r>
              <a:rPr lang="sk-SK" dirty="0" err="1"/>
              <a:t>Fourth</a:t>
            </a:r>
            <a:r>
              <a:rPr lang="sk-SK" dirty="0"/>
              <a:t> level</a:t>
            </a:r>
          </a:p>
          <a:p>
            <a:pPr lvl="4"/>
            <a:r>
              <a:rPr lang="sk-SK" dirty="0" err="1"/>
              <a:t>Fifth</a:t>
            </a:r>
            <a:r>
              <a:rPr lang="sk-SK" dirty="0"/>
              <a:t>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" y="6381328"/>
            <a:ext cx="8229600" cy="340146"/>
          </a:xfrm>
          <a:solidFill>
            <a:schemeClr val="bg1">
              <a:lumMod val="85000"/>
            </a:schemeClr>
          </a:solidFill>
        </p:spPr>
        <p:txBody>
          <a:bodyPr anchor="b"/>
          <a:lstStyle>
            <a:lvl1pPr algn="l">
              <a:defRPr sz="1200">
                <a:solidFill>
                  <a:srgbClr val="692020"/>
                </a:solidFill>
              </a:defRPr>
            </a:lvl1pPr>
          </a:lstStyle>
          <a:p>
            <a:pPr algn="r">
              <a:defRPr/>
            </a:pPr>
            <a:r>
              <a:rPr lang="en-GB" b="1" dirty="0"/>
              <a:t>Mapping TUs and PAs </a:t>
            </a:r>
            <a:r>
              <a:rPr lang="mr-IN" b="1" dirty="0"/>
              <a:t>–</a:t>
            </a:r>
            <a:r>
              <a:rPr lang="en-GB" b="1" dirty="0"/>
              <a:t> Azerbaijan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6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8B1CF-C516-4E44-9679-72A17586AF53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151048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B7887-68E2-1541-B699-B4F49F9DC596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132337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3EE52-29C4-D74B-9812-C05294D3BD1E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966072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9CE2B-9C98-2B48-B7E1-6EA0187F1DCF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456723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4BBFA-2D9C-904D-A58C-11210CC642A7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048083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2BC69-D895-9048-B9CF-FD90B62D3F98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47476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ED254-176A-0749-82F2-F4C75A4A8A71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9968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C25D1-0A58-8B46-839B-AB2A2A1F209C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43982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6FC3B-A52E-8A4E-8DF5-25BAD2791518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564382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49EF2-A957-C648-A50C-DFD6CB1BFD45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3998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/>
              <a:t>Kliknite sem a upravte štýly predlohy textu.</a:t>
            </a:r>
          </a:p>
          <a:p>
            <a:pPr lvl="1"/>
            <a:r>
              <a:rPr lang="sk-SK" altLang="en-US"/>
              <a:t>Druhá úroveň</a:t>
            </a:r>
          </a:p>
          <a:p>
            <a:pPr lvl="2"/>
            <a:r>
              <a:rPr lang="sk-SK" altLang="en-US"/>
              <a:t>Tretia úroveň</a:t>
            </a:r>
          </a:p>
          <a:p>
            <a:pPr lvl="3"/>
            <a:r>
              <a:rPr lang="sk-SK" altLang="en-US"/>
              <a:t>Štvrtá úroveň</a:t>
            </a:r>
          </a:p>
          <a:p>
            <a:pPr lvl="4"/>
            <a:r>
              <a:rPr lang="sk-SK" altLang="en-US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D3E13778-DAB5-9A4C-9DE0-ECE8494778D8}" type="slidenum">
              <a:rPr lang="sk-SK" altLang="en-US"/>
              <a:pPr>
                <a:defRPr/>
              </a:pPr>
              <a:t>‹N›</a:t>
            </a:fld>
            <a:endParaRPr lang="sk-SK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ＭＳ Ｐゴシック" charset="0"/>
          <a:cs typeface="Arial" pitchFamily="-8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ＭＳ Ｐゴシック" charset="0"/>
          <a:cs typeface="Arial" pitchFamily="-8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ＭＳ Ｐゴシック" charset="0"/>
          <a:cs typeface="Arial" pitchFamily="-8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ＭＳ Ｐゴシック" charset="0"/>
          <a:cs typeface="Arial" pitchFamily="-8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84" charset="0"/>
          <a:ea typeface="Arial" pitchFamily="-84" charset="0"/>
          <a:cs typeface="Arial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ojplat.sk/kariera/zmena-zrucnosti-zamestnancov-v-banke" TargetMode="External"/><Relationship Id="rId2" Type="http://schemas.openxmlformats.org/officeDocument/2006/relationships/hyperlink" Target="https://iltuosalario.it/carriera/questionario-per-i-lavoratori-le-condizioni-di-lavoro-nel-settore-del-credito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iltuosalario.it/carriera/questionario-per-i-lavoratori-le-condizioni-di-lavoro-nel-settore-del-credito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marta.kahancova@celsi.s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Box 6"/>
          <p:cNvSpPr txBox="1">
            <a:spLocks noChangeArrowheads="1"/>
          </p:cNvSpPr>
          <p:nvPr/>
        </p:nvSpPr>
        <p:spPr bwMode="auto">
          <a:xfrm>
            <a:off x="611560" y="4725144"/>
            <a:ext cx="6241156" cy="9294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buFontTx/>
              <a:buNone/>
              <a:defRPr/>
            </a:pPr>
            <a:r>
              <a:rPr lang="en-US" altLang="en-US" sz="1600" b="1" dirty="0">
                <a:gradFill>
                  <a:gsLst>
                    <a:gs pos="10000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Lucia </a:t>
            </a:r>
            <a:r>
              <a:rPr lang="en-US" altLang="en-US" sz="1600" b="1" dirty="0" err="1">
                <a:gradFill>
                  <a:gsLst>
                    <a:gs pos="10000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Kováčová</a:t>
            </a:r>
            <a:r>
              <a:rPr lang="en-US" altLang="en-US" sz="1600" b="1" dirty="0">
                <a:gradFill>
                  <a:gsLst>
                    <a:gs pos="10000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, CELSI </a:t>
            </a:r>
          </a:p>
          <a:p>
            <a:pPr>
              <a:buFontTx/>
              <a:buNone/>
              <a:defRPr/>
            </a:pPr>
            <a:endParaRPr lang="en-US" altLang="en-US" sz="1600" b="1" dirty="0">
              <a:gradFill>
                <a:gsLst>
                  <a:gs pos="10000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pPr>
              <a:buFontTx/>
              <a:buNone/>
              <a:defRPr/>
            </a:pPr>
            <a:r>
              <a:rPr lang="en-US" altLang="en-US" sz="1600" b="1" dirty="0">
                <a:gradFill>
                  <a:gsLst>
                    <a:gs pos="10000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6.3.2020</a:t>
            </a:r>
          </a:p>
        </p:txBody>
      </p:sp>
      <p:sp>
        <p:nvSpPr>
          <p:cNvPr id="5123" name="Obdĺžnik 1"/>
          <p:cNvSpPr>
            <a:spLocks noChangeArrowheads="1"/>
          </p:cNvSpPr>
          <p:nvPr/>
        </p:nvSpPr>
        <p:spPr bwMode="auto">
          <a:xfrm>
            <a:off x="611560" y="2420888"/>
            <a:ext cx="712879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200" b="1" dirty="0">
                <a:solidFill>
                  <a:schemeClr val="bg1"/>
                </a:solidFill>
              </a:rPr>
              <a:t>MiFID II and </a:t>
            </a:r>
            <a:r>
              <a:rPr lang="en-US" altLang="en-US" sz="3200" b="1" dirty="0" err="1">
                <a:solidFill>
                  <a:schemeClr val="bg1"/>
                </a:solidFill>
              </a:rPr>
              <a:t>digitalisation</a:t>
            </a:r>
            <a:r>
              <a:rPr lang="en-US" altLang="en-US" sz="3200" b="1" dirty="0">
                <a:solidFill>
                  <a:schemeClr val="bg1"/>
                </a:solidFill>
              </a:rPr>
              <a:t>: Changes in the organizational models in the banking sector</a:t>
            </a:r>
          </a:p>
          <a:p>
            <a:endParaRPr lang="en-US" alt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 txBox="1">
            <a:spLocks/>
          </p:cNvSpPr>
          <p:nvPr/>
        </p:nvSpPr>
        <p:spPr bwMode="auto">
          <a:xfrm>
            <a:off x="2483768" y="404664"/>
            <a:ext cx="620303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Tx/>
              <a:buNone/>
              <a:defRPr/>
            </a:pPr>
            <a:r>
              <a:rPr lang="en-US" altLang="en-US" b="1" kern="0" dirty="0">
                <a:solidFill>
                  <a:srgbClr val="8C383A"/>
                </a:solidFill>
                <a:ea typeface="ＭＳ Ｐゴシック" charset="-128"/>
              </a:rPr>
              <a:t>Structure of the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1196752"/>
            <a:ext cx="8075240" cy="2880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Key findings of the literature review about impact of the MiFID II and digitalization on organizational models</a:t>
            </a:r>
          </a:p>
          <a:p>
            <a:pPr marL="285750" indent="-285750">
              <a:lnSpc>
                <a:spcPct val="250000"/>
              </a:lnSpc>
              <a:buFont typeface="Arial" charset="0"/>
              <a:buChar char="•"/>
            </a:pPr>
            <a:r>
              <a:rPr lang="en-US" dirty="0"/>
              <a:t>Survey of workers</a:t>
            </a:r>
          </a:p>
          <a:p>
            <a:pPr marL="285750" indent="-285750">
              <a:lnSpc>
                <a:spcPct val="250000"/>
              </a:lnSpc>
              <a:buFont typeface="Arial" charset="0"/>
              <a:buChar char="•"/>
            </a:pPr>
            <a:r>
              <a:rPr lang="en-US" dirty="0"/>
              <a:t>Survey of social partners</a:t>
            </a:r>
          </a:p>
          <a:p>
            <a:pPr marL="285750" indent="-285750">
              <a:lnSpc>
                <a:spcPct val="250000"/>
              </a:lnSpc>
              <a:buFont typeface="Arial" charset="0"/>
              <a:buChar char="•"/>
            </a:pPr>
            <a:r>
              <a:rPr lang="en-US" dirty="0"/>
              <a:t>Case studies (Slovakia, Austria, Finland, Italy)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560" y="2899970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 txBox="1">
            <a:spLocks/>
          </p:cNvSpPr>
          <p:nvPr/>
        </p:nvSpPr>
        <p:spPr bwMode="auto">
          <a:xfrm>
            <a:off x="2471171" y="0"/>
            <a:ext cx="620303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Tx/>
              <a:buNone/>
              <a:defRPr/>
            </a:pPr>
            <a:r>
              <a:rPr lang="en-US" altLang="en-US" b="1" kern="0" dirty="0">
                <a:solidFill>
                  <a:srgbClr val="8C383A"/>
                </a:solidFill>
                <a:ea typeface="ＭＳ Ｐゴシック" charset="-128"/>
              </a:rPr>
              <a:t>Key findings of the literature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1196752"/>
            <a:ext cx="807524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err="1"/>
              <a:t>Digitalisation</a:t>
            </a:r>
            <a:r>
              <a:rPr lang="en-US" dirty="0"/>
              <a:t> and MiFID II regulation brought </a:t>
            </a:r>
            <a:r>
              <a:rPr lang="en-US" b="1" dirty="0"/>
              <a:t>substantial changes in the internal control and governance in the EU financial sector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Demand for transparent process of product approval, tackling conflict of interest, thus, fostering investor protection</a:t>
            </a:r>
          </a:p>
          <a:p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Clients' interests are placed in the center 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Digital transformation is intertwined with new skill requirements and novel behavior of clients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The role of banks and investment firms is gradually changing: new types of services, broader cooperation with FinTech companies, novel customer relations</a:t>
            </a:r>
          </a:p>
          <a:p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Introduction of </a:t>
            </a:r>
            <a:r>
              <a:rPr lang="en-US" b="1" dirty="0"/>
              <a:t>new technological solutions</a:t>
            </a:r>
            <a:r>
              <a:rPr lang="en-US" dirty="0"/>
              <a:t>: novel communication channels (online support and guidance), advanced data analytics and regulation of data providers (data mining, gathering storing and sharing), new rules on algorithm trading, blockchain technology, eco-friendly solutions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899970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354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 txBox="1">
            <a:spLocks/>
          </p:cNvSpPr>
          <p:nvPr/>
        </p:nvSpPr>
        <p:spPr bwMode="auto">
          <a:xfrm>
            <a:off x="2627784" y="0"/>
            <a:ext cx="620303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Tx/>
              <a:buNone/>
              <a:defRPr/>
            </a:pPr>
            <a:r>
              <a:rPr lang="en-US" altLang="en-US" b="1" kern="0" dirty="0">
                <a:solidFill>
                  <a:srgbClr val="8C383A"/>
                </a:solidFill>
                <a:ea typeface="ＭＳ Ｐゴシック" charset="-128"/>
              </a:rPr>
              <a:t>Key findings of the literature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1196752"/>
            <a:ext cx="807524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b="1" dirty="0"/>
              <a:t>Changes in the internal structure: </a:t>
            </a:r>
            <a:r>
              <a:rPr lang="en-US" dirty="0"/>
              <a:t>cooperation with external entities (FinTech companies, data providers, etc.), investing in own research as an ancillary service, enlargement of Compliance and IT departments</a:t>
            </a:r>
          </a:p>
          <a:p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b="1" dirty="0"/>
              <a:t>Skill demands: </a:t>
            </a:r>
            <a:r>
              <a:rPr lang="en-US" dirty="0"/>
              <a:t>ESMA Guidelines for EU member states, demand for digital skills, standardization of methods of work, changing social interaction channels, responding to clients' needs more effectively and promptly 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b="1" dirty="0"/>
              <a:t>Expectations: </a:t>
            </a:r>
            <a:r>
              <a:rPr lang="en-US" dirty="0"/>
              <a:t>more effective and prompter product approval, clients are supposed to be more self-sufficient in making financial decisions,, higher responsibility of financial institutions, increased ability of clients to work with multiple financial institutions, changing skill demands, personalization of goods and service provision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899970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806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 txBox="1">
            <a:spLocks/>
          </p:cNvSpPr>
          <p:nvPr/>
        </p:nvSpPr>
        <p:spPr bwMode="auto">
          <a:xfrm>
            <a:off x="2483768" y="404664"/>
            <a:ext cx="620303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Tx/>
              <a:buNone/>
              <a:defRPr/>
            </a:pPr>
            <a:r>
              <a:rPr lang="en-US" altLang="en-US" b="1" kern="0" dirty="0">
                <a:solidFill>
                  <a:srgbClr val="8C383A"/>
                </a:solidFill>
                <a:ea typeface="ＭＳ Ｐゴシック" charset="-128"/>
              </a:rPr>
              <a:t>Survey of workers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1196752"/>
            <a:ext cx="8075240" cy="7340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b="1" dirty="0"/>
              <a:t>Dissemination period</a:t>
            </a:r>
            <a:r>
              <a:rPr lang="en-US" dirty="0"/>
              <a:t>: by the end of June 2020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Survey of workers in the banking sector (employees, self-employed, contractors, etc.)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In cooperation with research partners and Wage Indicator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Translated in the all EU languages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Divided into three areas: (1) </a:t>
            </a:r>
            <a:r>
              <a:rPr lang="en-US" dirty="0" err="1"/>
              <a:t>Organisational</a:t>
            </a:r>
            <a:r>
              <a:rPr lang="en-US" dirty="0"/>
              <a:t> changes and skill management; (2) types of contracts; (3) working conditions and OSH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b="1" dirty="0"/>
              <a:t>Italian and Slovak Survey (to be demonstrated):</a:t>
            </a:r>
            <a:endParaRPr lang="en-US" altLang="cs-CZ" b="1" dirty="0">
              <a:solidFill>
                <a:srgbClr val="1155CC"/>
              </a:solidFill>
              <a:latin typeface="+mn-lt"/>
              <a:hlinkClick r:id="rId2"/>
            </a:endParaRP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cs-CZ" altLang="cs-CZ" sz="1400" dirty="0">
                <a:solidFill>
                  <a:srgbClr val="1155CC"/>
                </a:solidFill>
                <a:latin typeface="+mn-lt"/>
                <a:hlinkClick r:id="rId2"/>
              </a:rPr>
              <a:t>https://iltuosalario.it/carriera/questionario-per-i-lavoratori-le-condizioni-di-lavoro-nel-settore-del-credito</a:t>
            </a:r>
            <a:r>
              <a:rPr lang="cs-CZ" altLang="cs-CZ" sz="1400" dirty="0">
                <a:solidFill>
                  <a:srgbClr val="222222"/>
                </a:solidFill>
                <a:latin typeface="+mn-lt"/>
              </a:rPr>
              <a:t> </a:t>
            </a:r>
            <a:r>
              <a:rPr lang="cs-CZ" altLang="cs-CZ" sz="1400" dirty="0">
                <a:latin typeface="+mn-lt"/>
              </a:rPr>
              <a:t> </a:t>
            </a:r>
            <a:endParaRPr lang="en-GB" altLang="cs-CZ" sz="1400" dirty="0">
              <a:latin typeface="+mn-lt"/>
            </a:endParaRP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cs-CZ" altLang="cs-CZ" sz="1400" dirty="0">
                <a:solidFill>
                  <a:srgbClr val="1155CC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https://mojplat.sk/kariera/zmena-zrucnosti-zamestnancov-v-banke</a:t>
            </a:r>
            <a:r>
              <a:rPr lang="cs-CZ" altLang="cs-CZ" sz="1400" dirty="0"/>
              <a:t> </a:t>
            </a:r>
            <a:endParaRPr lang="cs-CZ" altLang="cs-CZ" sz="1400" dirty="0">
              <a:latin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endParaRPr lang="en-GB" altLang="cs-CZ" dirty="0">
              <a:latin typeface="+mn-lt"/>
            </a:endParaRP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endParaRPr lang="en-GB" altLang="cs-CZ" dirty="0">
              <a:latin typeface="+mn-lt"/>
            </a:endParaRP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endParaRPr lang="en-GB" dirty="0"/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2BC3083B-7CF7-4E1F-BD46-F99E5E667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9144000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Verdana" panose="020B0604030504040204" pitchFamily="34" charset="0"/>
                <a:hlinkClick r:id="rId2"/>
              </a:rPr>
              <a:t/>
            </a:r>
            <a:b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Verdana" panose="020B0604030504040204" pitchFamily="34" charset="0"/>
                <a:hlinkClick r:id="rId2"/>
              </a:rPr>
            </a:b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78B9DC70-893E-434F-BBE9-262CD8FAF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9144000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982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 txBox="1">
            <a:spLocks/>
          </p:cNvSpPr>
          <p:nvPr/>
        </p:nvSpPr>
        <p:spPr bwMode="auto">
          <a:xfrm>
            <a:off x="2483768" y="404664"/>
            <a:ext cx="620303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Tx/>
              <a:buNone/>
              <a:defRPr/>
            </a:pPr>
            <a:r>
              <a:rPr lang="en-US" altLang="en-US" b="1" kern="0" dirty="0">
                <a:solidFill>
                  <a:srgbClr val="8C383A"/>
                </a:solidFill>
                <a:ea typeface="ＭＳ Ｐゴシック" charset="-128"/>
              </a:rPr>
              <a:t>Survey of workers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1196752"/>
            <a:ext cx="8075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2BC3083B-7CF7-4E1F-BD46-F99E5E667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9144000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Verdana" panose="020B0604030504040204" pitchFamily="34" charset="0"/>
                <a:hlinkClick r:id="rId2"/>
              </a:rPr>
              <a:t/>
            </a:r>
            <a:b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Verdana" panose="020B0604030504040204" pitchFamily="34" charset="0"/>
                <a:hlinkClick r:id="rId2"/>
              </a:rPr>
            </a:b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83644D2B-9527-4315-9BA2-52D68FC1D4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96752"/>
            <a:ext cx="9144000" cy="5028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583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 txBox="1">
            <a:spLocks/>
          </p:cNvSpPr>
          <p:nvPr/>
        </p:nvSpPr>
        <p:spPr bwMode="auto">
          <a:xfrm>
            <a:off x="2483768" y="404664"/>
            <a:ext cx="620303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Tx/>
              <a:buNone/>
              <a:defRPr/>
            </a:pPr>
            <a:r>
              <a:rPr lang="en-US" altLang="en-US" b="1" kern="0" dirty="0">
                <a:solidFill>
                  <a:srgbClr val="8C383A"/>
                </a:solidFill>
                <a:ea typeface="ＭＳ Ｐゴシック" charset="-128"/>
              </a:rPr>
              <a:t>Survey of social partners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1196752"/>
            <a:ext cx="8075240" cy="4438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b="1" dirty="0"/>
              <a:t>Dissemination period</a:t>
            </a:r>
            <a:r>
              <a:rPr lang="en-US" dirty="0"/>
              <a:t>: by the end of June 2020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/>
              <a:t>Survey of social partners in the EU countries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/>
              <a:t>Questionnaire divided into three sections: (1) Background information; (2) </a:t>
            </a:r>
            <a:r>
              <a:rPr lang="en-US" dirty="0" err="1"/>
              <a:t>Organisational</a:t>
            </a:r>
            <a:r>
              <a:rPr lang="en-US" dirty="0"/>
              <a:t> changes and the skills management; (3) Contracts and Working conditions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/>
              <a:t>Only English version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/>
              <a:t>Disseminated in cooperation with Wage Indicator and other project partners</a:t>
            </a:r>
          </a:p>
        </p:txBody>
      </p:sp>
    </p:spTree>
    <p:extLst>
      <p:ext uri="{BB962C8B-B14F-4D97-AF65-F5344CB8AC3E}">
        <p14:creationId xmlns:p14="http://schemas.microsoft.com/office/powerpoint/2010/main" val="1860014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 txBox="1">
            <a:spLocks/>
          </p:cNvSpPr>
          <p:nvPr/>
        </p:nvSpPr>
        <p:spPr bwMode="auto">
          <a:xfrm>
            <a:off x="2483768" y="404664"/>
            <a:ext cx="620303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Tx/>
              <a:buNone/>
              <a:defRPr/>
            </a:pPr>
            <a:r>
              <a:rPr lang="en-US" altLang="en-US" b="1" kern="0" dirty="0">
                <a:solidFill>
                  <a:srgbClr val="8C383A"/>
                </a:solidFill>
                <a:ea typeface="ＭＳ Ｐゴシック" charset="-128"/>
              </a:rPr>
              <a:t>Case studies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1196752"/>
            <a:ext cx="80752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b="1" dirty="0"/>
          </a:p>
          <a:p>
            <a:pPr marL="285750" indent="-285750">
              <a:buFont typeface="Arial" charset="0"/>
              <a:buChar char="•"/>
            </a:pPr>
            <a:r>
              <a:rPr lang="en-US" b="1" dirty="0"/>
              <a:t>Time-frame: March – April 2020</a:t>
            </a:r>
          </a:p>
          <a:p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Semi-structured interviews with at least five respondents (social partners) in Slovakia, Austria (both CELSI), Finland (FIOH) and Italy (ADAPT)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In-depth exploration of the impact of digitalization and the MiFID II regulation on working conditions, OSH, organizational changes, skills management</a:t>
            </a:r>
          </a:p>
          <a:p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Unified Interview Guide with a couple of country-specific questions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899970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934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Box 2"/>
          <p:cNvSpPr txBox="1">
            <a:spLocks noChangeArrowheads="1"/>
          </p:cNvSpPr>
          <p:nvPr/>
        </p:nvSpPr>
        <p:spPr bwMode="auto">
          <a:xfrm>
            <a:off x="1143000" y="2204864"/>
            <a:ext cx="68580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</a:rPr>
              <a:t>THANK YOU FOR YOUR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</a:rPr>
              <a:t>ATTENTION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b="1" dirty="0">
                <a:solidFill>
                  <a:schemeClr val="bg1"/>
                </a:solidFill>
              </a:rPr>
              <a:t> </a:t>
            </a:r>
            <a:r>
              <a:rPr lang="en-US" altLang="en-US" b="1" dirty="0">
                <a:solidFill>
                  <a:srgbClr val="D79B93"/>
                </a:solidFill>
                <a:hlinkClick r:id="rId4"/>
              </a:rPr>
              <a:t>lucia.kovacova@celsi.sk</a:t>
            </a:r>
            <a:endParaRPr lang="en-US" altLang="en-US" b="1" dirty="0">
              <a:solidFill>
                <a:srgbClr val="D79B93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7640</TotalTime>
  <Words>535</Words>
  <Application>Microsoft Office PowerPoint</Application>
  <PresentationFormat>Presentazione su schermo (4:3)</PresentationFormat>
  <Paragraphs>75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Predvolený návrh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prezentácie popis k prezentácii</dc:title>
  <dc:creator>Hela</dc:creator>
  <cp:lastModifiedBy>Danilo Ruggieri</cp:lastModifiedBy>
  <cp:revision>119</cp:revision>
  <dcterms:created xsi:type="dcterms:W3CDTF">2015-09-09T12:47:17Z</dcterms:created>
  <dcterms:modified xsi:type="dcterms:W3CDTF">2020-03-10T10:24:57Z</dcterms:modified>
</cp:coreProperties>
</file>