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2"/>
  </p:notesMasterIdLst>
  <p:handoutMasterIdLst>
    <p:handoutMasterId r:id="rId13"/>
  </p:handoutMasterIdLst>
  <p:sldIdLst>
    <p:sldId id="256" r:id="rId3"/>
    <p:sldId id="292" r:id="rId4"/>
    <p:sldId id="445" r:id="rId5"/>
    <p:sldId id="431" r:id="rId6"/>
    <p:sldId id="479" r:id="rId7"/>
    <p:sldId id="381" r:id="rId8"/>
    <p:sldId id="474" r:id="rId9"/>
    <p:sldId id="363" r:id="rId10"/>
    <p:sldId id="448" r:id="rId11"/>
  </p:sldIdLst>
  <p:sldSz cx="9144000" cy="6858000" type="screen4x3"/>
  <p:notesSz cx="6888163" cy="100203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6" userDrawn="1">
          <p15:clr>
            <a:srgbClr val="A4A3A4"/>
          </p15:clr>
        </p15:guide>
        <p15:guide id="2" pos="217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6EA92D"/>
    <a:srgbClr val="0000FF"/>
    <a:srgbClr val="FF3300"/>
    <a:srgbClr val="FF6600"/>
    <a:srgbClr val="9999FF"/>
    <a:srgbClr val="99FF33"/>
    <a:srgbClr val="FFFFFF"/>
    <a:srgbClr val="FF3399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9" autoAdjust="0"/>
    <p:restoredTop sz="99093" autoAdjust="0"/>
  </p:normalViewPr>
  <p:slideViewPr>
    <p:cSldViewPr>
      <p:cViewPr varScale="1">
        <p:scale>
          <a:sx n="88" d="100"/>
          <a:sy n="88" d="100"/>
        </p:scale>
        <p:origin x="84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30" d="100"/>
          <a:sy n="130" d="100"/>
        </p:scale>
        <p:origin x="-582" y="108"/>
      </p:cViewPr>
      <p:guideLst>
        <p:guide orient="horz" pos="3156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786CCC-B0BD-456D-BFB6-BEB1E78E7DC1}" type="doc">
      <dgm:prSet loTypeId="urn:microsoft.com/office/officeart/2005/8/layout/radial4" loCatId="relationship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it-IT"/>
        </a:p>
      </dgm:t>
    </dgm:pt>
    <dgm:pt modelId="{8301FEB6-EC6C-4A51-8F86-7948A0EC619C}">
      <dgm:prSet phldrT="[Testo]" custT="1"/>
      <dgm:spPr>
        <a:solidFill>
          <a:srgbClr val="92D050"/>
        </a:solidFill>
        <a:ln w="50800" cmpd="sng">
          <a:solidFill>
            <a:srgbClr val="0000FF"/>
          </a:solidFill>
        </a:ln>
      </dgm:spPr>
      <dgm:t>
        <a:bodyPr/>
        <a:lstStyle/>
        <a:p>
          <a:r>
            <a:rPr lang="en-US" sz="2200" b="1" dirty="0">
              <a:solidFill>
                <a:srgbClr val="0000FF"/>
              </a:solidFill>
              <a:effectLst/>
              <a:latin typeface="+mn-lt"/>
            </a:rPr>
            <a:t>IDENTIFY </a:t>
          </a:r>
        </a:p>
        <a:p>
          <a:r>
            <a:rPr lang="en-US" sz="2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the</a:t>
          </a:r>
          <a:r>
            <a:rPr lang="en-US" sz="22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finance sector </a:t>
          </a:r>
          <a:r>
            <a:rPr lang="en-US" sz="2200" b="1" dirty="0">
              <a:solidFill>
                <a:srgbClr val="0000FF"/>
              </a:solidFill>
              <a:effectLst/>
              <a:latin typeface="+mn-lt"/>
            </a:rPr>
            <a:t>Industrial Relations GUIDELINES </a:t>
          </a:r>
        </a:p>
        <a:p>
          <a:r>
            <a:rPr lang="en-US" sz="2200" b="1" dirty="0">
              <a:solidFill>
                <a:srgbClr val="0000FF"/>
              </a:solidFill>
              <a:effectLst/>
              <a:latin typeface="+mn-lt"/>
            </a:rPr>
            <a:t>TO GOVERN THE EFFECTS                    </a:t>
          </a:r>
          <a:r>
            <a:rPr lang="en-US" sz="22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of </a:t>
          </a:r>
          <a:r>
            <a: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MiFID II</a:t>
          </a:r>
          <a:r>
            <a:rPr lang="en-US" sz="22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and </a:t>
          </a:r>
          <a:r>
            <a: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digitalization</a:t>
          </a:r>
          <a:endParaRPr lang="en-US" altLang="it-IT" sz="2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0730E9C-FDD1-4A98-8573-127FAD98910D}" type="parTrans" cxnId="{711FE11E-9D6A-43AE-801C-15645D18D41A}">
      <dgm:prSet/>
      <dgm:spPr/>
      <dgm:t>
        <a:bodyPr/>
        <a:lstStyle/>
        <a:p>
          <a:endParaRPr lang="it-IT"/>
        </a:p>
      </dgm:t>
    </dgm:pt>
    <dgm:pt modelId="{A8A395B7-4084-4DA5-A520-E45EC925D042}" type="sibTrans" cxnId="{711FE11E-9D6A-43AE-801C-15645D18D41A}">
      <dgm:prSet/>
      <dgm:spPr/>
      <dgm:t>
        <a:bodyPr/>
        <a:lstStyle/>
        <a:p>
          <a:endParaRPr lang="it-IT"/>
        </a:p>
      </dgm:t>
    </dgm:pt>
    <dgm:pt modelId="{8B99521C-51DE-4FA9-A267-3007D43C5EDE}">
      <dgm:prSet phldrT="[Testo]" custT="1"/>
      <dgm:spPr>
        <a:solidFill>
          <a:srgbClr val="0000FF"/>
        </a:solidFill>
      </dgm:spPr>
      <dgm:t>
        <a:bodyPr/>
        <a:lstStyle/>
        <a:p>
          <a:r>
            <a:rPr lang="en-US" sz="2000" b="1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Good practice analysis and empirical research</a:t>
          </a:r>
          <a:endParaRPr lang="it-IT" sz="18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96E9E9E-D8CA-4C99-8493-E209DED97D92}" type="parTrans" cxnId="{E2915453-0E1D-4D52-B81E-3A0E64D0EE68}">
      <dgm:prSet/>
      <dgm:spPr>
        <a:solidFill>
          <a:srgbClr val="0000FF"/>
        </a:solidFill>
      </dgm:spPr>
      <dgm:t>
        <a:bodyPr/>
        <a:lstStyle/>
        <a:p>
          <a:endParaRPr lang="it-IT"/>
        </a:p>
      </dgm:t>
    </dgm:pt>
    <dgm:pt modelId="{79E0F6BC-77B6-46C7-850A-407DC658F141}" type="sibTrans" cxnId="{E2915453-0E1D-4D52-B81E-3A0E64D0EE68}">
      <dgm:prSet/>
      <dgm:spPr/>
      <dgm:t>
        <a:bodyPr/>
        <a:lstStyle/>
        <a:p>
          <a:endParaRPr lang="it-IT"/>
        </a:p>
      </dgm:t>
    </dgm:pt>
    <dgm:pt modelId="{621AE32C-302F-4892-82EC-4C510D2DD123}">
      <dgm:prSet phldrT="[Testo]" custT="1"/>
      <dgm:spPr>
        <a:solidFill>
          <a:srgbClr val="FF6600"/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Results’ dissemination</a:t>
          </a:r>
        </a:p>
      </dgm:t>
    </dgm:pt>
    <dgm:pt modelId="{57221CCA-3BEA-423C-A704-70FA638DAA7E}" type="parTrans" cxnId="{CE8CE994-6234-4A17-AF31-B863A653F569}">
      <dgm:prSet/>
      <dgm:spPr>
        <a:solidFill>
          <a:srgbClr val="FF6600"/>
        </a:solidFill>
      </dgm:spPr>
      <dgm:t>
        <a:bodyPr/>
        <a:lstStyle/>
        <a:p>
          <a:endParaRPr lang="it-IT"/>
        </a:p>
      </dgm:t>
    </dgm:pt>
    <dgm:pt modelId="{70BA3571-23CD-4959-B777-C50C4B215DE3}" type="sibTrans" cxnId="{CE8CE994-6234-4A17-AF31-B863A653F569}">
      <dgm:prSet/>
      <dgm:spPr/>
      <dgm:t>
        <a:bodyPr/>
        <a:lstStyle/>
        <a:p>
          <a:endParaRPr lang="it-IT"/>
        </a:p>
      </dgm:t>
    </dgm:pt>
    <dgm:pt modelId="{35A4475D-9307-477A-83D9-699872891B5F}">
      <dgm:prSet custT="1"/>
      <dgm:spPr>
        <a:solidFill>
          <a:schemeClr val="tx2">
            <a:lumMod val="50000"/>
          </a:schemeClr>
        </a:solidFill>
      </dgm:spPr>
      <dgm:t>
        <a:bodyPr/>
        <a:lstStyle/>
        <a:p>
          <a:endParaRPr lang="it-IT" sz="2000" b="1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r>
            <a:rPr lang="en-US" sz="2000" b="1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Context analysis and scientific research</a:t>
          </a:r>
          <a:endParaRPr lang="it-IT" sz="2000" b="1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600" b="0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BBA023F-DACE-4940-B34F-1F1BF85F38C3}" type="parTrans" cxnId="{F4116338-1542-44C3-B253-E4078018EA28}">
      <dgm:prSet/>
      <dgm:spPr>
        <a:solidFill>
          <a:schemeClr val="tx2">
            <a:lumMod val="50000"/>
          </a:schemeClr>
        </a:solidFill>
      </dgm:spPr>
      <dgm:t>
        <a:bodyPr/>
        <a:lstStyle/>
        <a:p>
          <a:endParaRPr lang="it-IT"/>
        </a:p>
      </dgm:t>
    </dgm:pt>
    <dgm:pt modelId="{7F8FB377-77C7-4672-A37A-82D8B8C6C531}" type="sibTrans" cxnId="{F4116338-1542-44C3-B253-E4078018EA28}">
      <dgm:prSet/>
      <dgm:spPr/>
      <dgm:t>
        <a:bodyPr/>
        <a:lstStyle/>
        <a:p>
          <a:endParaRPr lang="it-IT"/>
        </a:p>
      </dgm:t>
    </dgm:pt>
    <dgm:pt modelId="{8B29449B-F0BD-4CCF-8D82-4183F4CB14FC}">
      <dgm:prSet custT="1"/>
      <dgm:spPr>
        <a:solidFill>
          <a:srgbClr val="FF0000"/>
        </a:solidFill>
      </dgm:spPr>
      <dgm:t>
        <a:bodyPr/>
        <a:lstStyle/>
        <a:p>
          <a:pPr>
            <a:spcAft>
              <a:spcPts val="0"/>
            </a:spcAft>
          </a:pPr>
          <a:r>
            <a:rPr lang="it-IT" sz="2000" b="1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Training on the </a:t>
          </a:r>
          <a:r>
            <a:rPr lang="en-US" sz="2000" b="1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topics for TU negotiators</a:t>
          </a:r>
          <a:endParaRPr lang="en-US" sz="1800" b="0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15CF142-429C-47E3-8B2B-A868DDD60AB6}" type="parTrans" cxnId="{E1F9FC26-825B-4286-BB06-1158485D986F}">
      <dgm:prSet/>
      <dgm:spPr>
        <a:solidFill>
          <a:srgbClr val="FF0000"/>
        </a:solidFill>
      </dgm:spPr>
      <dgm:t>
        <a:bodyPr/>
        <a:lstStyle/>
        <a:p>
          <a:endParaRPr lang="it-IT"/>
        </a:p>
      </dgm:t>
    </dgm:pt>
    <dgm:pt modelId="{74BA1405-C56E-40C4-A0B5-52BE309AE57C}" type="sibTrans" cxnId="{E1F9FC26-825B-4286-BB06-1158485D986F}">
      <dgm:prSet/>
      <dgm:spPr/>
      <dgm:t>
        <a:bodyPr/>
        <a:lstStyle/>
        <a:p>
          <a:endParaRPr lang="it-IT"/>
        </a:p>
      </dgm:t>
    </dgm:pt>
    <dgm:pt modelId="{A3D33C64-1A32-4E8C-A087-94C988C68D21}">
      <dgm:prSet custT="1"/>
      <dgm:spPr>
        <a:solidFill>
          <a:srgbClr val="00B050"/>
        </a:solidFill>
      </dgm:spPr>
      <dgm:t>
        <a:bodyPr/>
        <a:lstStyle/>
        <a:p>
          <a:r>
            <a:rPr lang="en-US" sz="1800" b="1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Strengthening TU role for effective industrial relations </a:t>
          </a:r>
          <a:endParaRPr lang="it-IT" sz="1800" b="1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4BC07D1-13E5-4B3A-A8EF-6F05298BF887}" type="parTrans" cxnId="{C80D75FE-A179-4D00-A031-E4E16E00892F}">
      <dgm:prSet/>
      <dgm:spPr>
        <a:solidFill>
          <a:srgbClr val="00B050"/>
        </a:solidFill>
      </dgm:spPr>
      <dgm:t>
        <a:bodyPr/>
        <a:lstStyle/>
        <a:p>
          <a:endParaRPr lang="it-IT"/>
        </a:p>
      </dgm:t>
    </dgm:pt>
    <dgm:pt modelId="{A7B63002-E920-4381-8FBD-DFC3DD2A9CCC}" type="sibTrans" cxnId="{C80D75FE-A179-4D00-A031-E4E16E00892F}">
      <dgm:prSet/>
      <dgm:spPr/>
      <dgm:t>
        <a:bodyPr/>
        <a:lstStyle/>
        <a:p>
          <a:endParaRPr lang="it-IT"/>
        </a:p>
      </dgm:t>
    </dgm:pt>
    <dgm:pt modelId="{761AF986-70B0-45F7-9B38-96382461A731}">
      <dgm:prSet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en-US" sz="1800" b="1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Foster synergies b/w national, company and EU trade unions</a:t>
          </a:r>
          <a:endParaRPr lang="it-IT" sz="1800" b="1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230511B-49BB-45AF-9271-D0791C2570AB}" type="parTrans" cxnId="{13C2A583-5495-456D-B8CA-48835A523540}">
      <dgm:prSet/>
      <dgm:spPr>
        <a:solidFill>
          <a:schemeClr val="accent5">
            <a:lumMod val="75000"/>
          </a:schemeClr>
        </a:solidFill>
      </dgm:spPr>
      <dgm:t>
        <a:bodyPr/>
        <a:lstStyle/>
        <a:p>
          <a:endParaRPr lang="it-IT"/>
        </a:p>
      </dgm:t>
    </dgm:pt>
    <dgm:pt modelId="{35795F1A-7FD0-4677-B638-20ED0D728882}" type="sibTrans" cxnId="{13C2A583-5495-456D-B8CA-48835A523540}">
      <dgm:prSet/>
      <dgm:spPr/>
      <dgm:t>
        <a:bodyPr/>
        <a:lstStyle/>
        <a:p>
          <a:endParaRPr lang="it-IT"/>
        </a:p>
      </dgm:t>
    </dgm:pt>
    <dgm:pt modelId="{29C5CD9B-0DAD-4A54-98B0-3552634A411C}" type="pres">
      <dgm:prSet presAssocID="{3B786CCC-B0BD-456D-BFB6-BEB1E78E7DC1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7056195-4779-46A8-8265-18F49CAEA90E}" type="pres">
      <dgm:prSet presAssocID="{8301FEB6-EC6C-4A51-8F86-7948A0EC619C}" presName="centerShape" presStyleLbl="node0" presStyleIdx="0" presStyleCnt="1" custScaleX="136302" custScaleY="131205" custLinFactNeighborX="514" custLinFactNeighborY="-4962"/>
      <dgm:spPr/>
    </dgm:pt>
    <dgm:pt modelId="{6F93E85E-DC60-4986-8473-E5FFDC6A139C}" type="pres">
      <dgm:prSet presAssocID="{7BBA023F-DACE-4940-B34F-1F1BF85F38C3}" presName="parTrans" presStyleLbl="bgSibTrans2D1" presStyleIdx="0" presStyleCnt="6" custLinFactNeighborX="11052" custLinFactNeighborY="-6419"/>
      <dgm:spPr/>
    </dgm:pt>
    <dgm:pt modelId="{E841FE5B-8FD5-426A-9DAF-C1D92456730A}" type="pres">
      <dgm:prSet presAssocID="{35A4475D-9307-477A-83D9-699872891B5F}" presName="node" presStyleLbl="node1" presStyleIdx="0" presStyleCnt="6" custScaleX="110260" custScaleY="105213" custRadScaleRad="97099" custRadScaleInc="13142">
        <dgm:presLayoutVars>
          <dgm:bulletEnabled val="1"/>
        </dgm:presLayoutVars>
      </dgm:prSet>
      <dgm:spPr/>
    </dgm:pt>
    <dgm:pt modelId="{1596B2BD-CC93-4567-AACD-963DC5E200B8}" type="pres">
      <dgm:prSet presAssocID="{196E9E9E-D8CA-4C99-8493-E209DED97D92}" presName="parTrans" presStyleLbl="bgSibTrans2D1" presStyleIdx="1" presStyleCnt="6" custLinFactNeighborX="6120" custLinFactNeighborY="15633"/>
      <dgm:spPr/>
    </dgm:pt>
    <dgm:pt modelId="{9C41575F-496E-48D8-A844-72F7646F53AC}" type="pres">
      <dgm:prSet presAssocID="{8B99521C-51DE-4FA9-A267-3007D43C5EDE}" presName="node" presStyleLbl="node1" presStyleIdx="1" presStyleCnt="6" custScaleX="103405" custScaleY="118642" custRadScaleRad="111770" custRadScaleInc="-8001">
        <dgm:presLayoutVars>
          <dgm:bulletEnabled val="1"/>
        </dgm:presLayoutVars>
      </dgm:prSet>
      <dgm:spPr/>
    </dgm:pt>
    <dgm:pt modelId="{96DFB867-5604-4EA7-9ABC-CC82A63F5867}" type="pres">
      <dgm:prSet presAssocID="{B4BC07D1-13E5-4B3A-A8EF-6F05298BF887}" presName="parTrans" presStyleLbl="bgSibTrans2D1" presStyleIdx="2" presStyleCnt="6" custLinFactNeighborX="3361" custLinFactNeighborY="23431"/>
      <dgm:spPr/>
    </dgm:pt>
    <dgm:pt modelId="{01FA5AA4-438F-4113-96B6-400817AB66FD}" type="pres">
      <dgm:prSet presAssocID="{A3D33C64-1A32-4E8C-A087-94C988C68D21}" presName="node" presStyleLbl="node1" presStyleIdx="2" presStyleCnt="6" custScaleX="112810" custScaleY="102146" custRadScaleRad="98691" custRadScaleInc="-9174">
        <dgm:presLayoutVars>
          <dgm:bulletEnabled val="1"/>
        </dgm:presLayoutVars>
      </dgm:prSet>
      <dgm:spPr/>
    </dgm:pt>
    <dgm:pt modelId="{E77C9738-A8B9-486A-BF6B-A0069D6886DC}" type="pres">
      <dgm:prSet presAssocID="{6230511B-49BB-45AF-9271-D0791C2570AB}" presName="parTrans" presStyleLbl="bgSibTrans2D1" presStyleIdx="3" presStyleCnt="6" custLinFactNeighborX="-5783" custLinFactNeighborY="27852"/>
      <dgm:spPr/>
    </dgm:pt>
    <dgm:pt modelId="{9B3DCD7A-AFE8-4012-BA96-5E21649B4090}" type="pres">
      <dgm:prSet presAssocID="{761AF986-70B0-45F7-9B38-96382461A731}" presName="node" presStyleLbl="node1" presStyleIdx="3" presStyleCnt="6" custScaleX="112351" custScaleY="108183" custRadScaleRad="99594" custRadScaleInc="19104">
        <dgm:presLayoutVars>
          <dgm:bulletEnabled val="1"/>
        </dgm:presLayoutVars>
      </dgm:prSet>
      <dgm:spPr/>
    </dgm:pt>
    <dgm:pt modelId="{4FDE3AB4-10B3-4FC8-9891-D7D90875CB41}" type="pres">
      <dgm:prSet presAssocID="{615CF142-429C-47E3-8B2B-A868DDD60AB6}" presName="parTrans" presStyleLbl="bgSibTrans2D1" presStyleIdx="4" presStyleCnt="6" custLinFactNeighborX="-8109" custLinFactNeighborY="8809"/>
      <dgm:spPr/>
    </dgm:pt>
    <dgm:pt modelId="{37F25DA2-B143-4F18-95A6-EF959928AEED}" type="pres">
      <dgm:prSet presAssocID="{8B29449B-F0BD-4CCF-8D82-4183F4CB14FC}" presName="node" presStyleLbl="node1" presStyleIdx="4" presStyleCnt="6" custRadScaleRad="111271" custRadScaleInc="10310">
        <dgm:presLayoutVars>
          <dgm:bulletEnabled val="1"/>
        </dgm:presLayoutVars>
      </dgm:prSet>
      <dgm:spPr/>
    </dgm:pt>
    <dgm:pt modelId="{E52F593E-F6D0-4436-A4E5-4B46ABE2130D}" type="pres">
      <dgm:prSet presAssocID="{57221CCA-3BEA-423C-A704-70FA638DAA7E}" presName="parTrans" presStyleLbl="bgSibTrans2D1" presStyleIdx="5" presStyleCnt="6" custLinFactNeighborX="-9571" custLinFactNeighborY="-9260"/>
      <dgm:spPr/>
    </dgm:pt>
    <dgm:pt modelId="{96CFC632-D45C-4AD5-9C8C-077D496E0385}" type="pres">
      <dgm:prSet presAssocID="{621AE32C-302F-4892-82EC-4C510D2DD123}" presName="node" presStyleLbl="node1" presStyleIdx="5" presStyleCnt="6" custScaleX="108630" custScaleY="115742" custRadScaleRad="101432" custRadScaleInc="-16377">
        <dgm:presLayoutVars>
          <dgm:bulletEnabled val="1"/>
        </dgm:presLayoutVars>
      </dgm:prSet>
      <dgm:spPr/>
    </dgm:pt>
  </dgm:ptLst>
  <dgm:cxnLst>
    <dgm:cxn modelId="{A6B59602-479D-41D1-92C5-B611C9D5A7D5}" type="presOf" srcId="{B4BC07D1-13E5-4B3A-A8EF-6F05298BF887}" destId="{96DFB867-5604-4EA7-9ABC-CC82A63F5867}" srcOrd="0" destOrd="0" presId="urn:microsoft.com/office/officeart/2005/8/layout/radial4"/>
    <dgm:cxn modelId="{711FE11E-9D6A-43AE-801C-15645D18D41A}" srcId="{3B786CCC-B0BD-456D-BFB6-BEB1E78E7DC1}" destId="{8301FEB6-EC6C-4A51-8F86-7948A0EC619C}" srcOrd="0" destOrd="0" parTransId="{50730E9C-FDD1-4A98-8573-127FAD98910D}" sibTransId="{A8A395B7-4084-4DA5-A520-E45EC925D042}"/>
    <dgm:cxn modelId="{1495E01F-D636-4D32-A732-6F19692F964C}" type="presOf" srcId="{6230511B-49BB-45AF-9271-D0791C2570AB}" destId="{E77C9738-A8B9-486A-BF6B-A0069D6886DC}" srcOrd="0" destOrd="0" presId="urn:microsoft.com/office/officeart/2005/8/layout/radial4"/>
    <dgm:cxn modelId="{E1F9FC26-825B-4286-BB06-1158485D986F}" srcId="{8301FEB6-EC6C-4A51-8F86-7948A0EC619C}" destId="{8B29449B-F0BD-4CCF-8D82-4183F4CB14FC}" srcOrd="4" destOrd="0" parTransId="{615CF142-429C-47E3-8B2B-A868DDD60AB6}" sibTransId="{74BA1405-C56E-40C4-A0B5-52BE309AE57C}"/>
    <dgm:cxn modelId="{1C64D427-A2DC-4F1E-BB88-AA988007622C}" type="presOf" srcId="{35A4475D-9307-477A-83D9-699872891B5F}" destId="{E841FE5B-8FD5-426A-9DAF-C1D92456730A}" srcOrd="0" destOrd="0" presId="urn:microsoft.com/office/officeart/2005/8/layout/radial4"/>
    <dgm:cxn modelId="{EFB41F28-6638-4596-A3A4-2579F073E515}" type="presOf" srcId="{8B99521C-51DE-4FA9-A267-3007D43C5EDE}" destId="{9C41575F-496E-48D8-A844-72F7646F53AC}" srcOrd="0" destOrd="0" presId="urn:microsoft.com/office/officeart/2005/8/layout/radial4"/>
    <dgm:cxn modelId="{F4116338-1542-44C3-B253-E4078018EA28}" srcId="{8301FEB6-EC6C-4A51-8F86-7948A0EC619C}" destId="{35A4475D-9307-477A-83D9-699872891B5F}" srcOrd="0" destOrd="0" parTransId="{7BBA023F-DACE-4940-B34F-1F1BF85F38C3}" sibTransId="{7F8FB377-77C7-4672-A37A-82D8B8C6C531}"/>
    <dgm:cxn modelId="{1976323D-8C80-4300-8301-A4E258BECB91}" type="presOf" srcId="{761AF986-70B0-45F7-9B38-96382461A731}" destId="{9B3DCD7A-AFE8-4012-BA96-5E21649B4090}" srcOrd="0" destOrd="0" presId="urn:microsoft.com/office/officeart/2005/8/layout/radial4"/>
    <dgm:cxn modelId="{6E9E2F44-A0CE-48E6-8A4A-B1744E9E66F1}" type="presOf" srcId="{A3D33C64-1A32-4E8C-A087-94C988C68D21}" destId="{01FA5AA4-438F-4113-96B6-400817AB66FD}" srcOrd="0" destOrd="0" presId="urn:microsoft.com/office/officeart/2005/8/layout/radial4"/>
    <dgm:cxn modelId="{74017D4A-BE7E-4812-B809-E62B908ADF8B}" type="presOf" srcId="{8301FEB6-EC6C-4A51-8F86-7948A0EC619C}" destId="{C7056195-4779-46A8-8265-18F49CAEA90E}" srcOrd="0" destOrd="0" presId="urn:microsoft.com/office/officeart/2005/8/layout/radial4"/>
    <dgm:cxn modelId="{266FB74D-A8AE-477C-B116-A8650EF1D4B5}" type="presOf" srcId="{196E9E9E-D8CA-4C99-8493-E209DED97D92}" destId="{1596B2BD-CC93-4567-AACD-963DC5E200B8}" srcOrd="0" destOrd="0" presId="urn:microsoft.com/office/officeart/2005/8/layout/radial4"/>
    <dgm:cxn modelId="{3DEC9E4F-926E-4FB4-BDBB-CEA06CFE37C9}" type="presOf" srcId="{615CF142-429C-47E3-8B2B-A868DDD60AB6}" destId="{4FDE3AB4-10B3-4FC8-9891-D7D90875CB41}" srcOrd="0" destOrd="0" presId="urn:microsoft.com/office/officeart/2005/8/layout/radial4"/>
    <dgm:cxn modelId="{E2915453-0E1D-4D52-B81E-3A0E64D0EE68}" srcId="{8301FEB6-EC6C-4A51-8F86-7948A0EC619C}" destId="{8B99521C-51DE-4FA9-A267-3007D43C5EDE}" srcOrd="1" destOrd="0" parTransId="{196E9E9E-D8CA-4C99-8493-E209DED97D92}" sibTransId="{79E0F6BC-77B6-46C7-850A-407DC658F141}"/>
    <dgm:cxn modelId="{13C2A583-5495-456D-B8CA-48835A523540}" srcId="{8301FEB6-EC6C-4A51-8F86-7948A0EC619C}" destId="{761AF986-70B0-45F7-9B38-96382461A731}" srcOrd="3" destOrd="0" parTransId="{6230511B-49BB-45AF-9271-D0791C2570AB}" sibTransId="{35795F1A-7FD0-4677-B638-20ED0D728882}"/>
    <dgm:cxn modelId="{CE8CE994-6234-4A17-AF31-B863A653F569}" srcId="{8301FEB6-EC6C-4A51-8F86-7948A0EC619C}" destId="{621AE32C-302F-4892-82EC-4C510D2DD123}" srcOrd="5" destOrd="0" parTransId="{57221CCA-3BEA-423C-A704-70FA638DAA7E}" sibTransId="{70BA3571-23CD-4959-B777-C50C4B215DE3}"/>
    <dgm:cxn modelId="{2DCB9F95-3225-4AE9-A191-C54D5958E9B2}" type="presOf" srcId="{621AE32C-302F-4892-82EC-4C510D2DD123}" destId="{96CFC632-D45C-4AD5-9C8C-077D496E0385}" srcOrd="0" destOrd="0" presId="urn:microsoft.com/office/officeart/2005/8/layout/radial4"/>
    <dgm:cxn modelId="{E33342C2-036E-4B79-8F03-BB0C835B7F0F}" type="presOf" srcId="{7BBA023F-DACE-4940-B34F-1F1BF85F38C3}" destId="{6F93E85E-DC60-4986-8473-E5FFDC6A139C}" srcOrd="0" destOrd="0" presId="urn:microsoft.com/office/officeart/2005/8/layout/radial4"/>
    <dgm:cxn modelId="{EF70DFCB-0EC4-4D65-A7EA-3D7035B0C83B}" type="presOf" srcId="{8B29449B-F0BD-4CCF-8D82-4183F4CB14FC}" destId="{37F25DA2-B143-4F18-95A6-EF959928AEED}" srcOrd="0" destOrd="0" presId="urn:microsoft.com/office/officeart/2005/8/layout/radial4"/>
    <dgm:cxn modelId="{488B02DC-0200-43B0-8629-1B2595E07206}" type="presOf" srcId="{3B786CCC-B0BD-456D-BFB6-BEB1E78E7DC1}" destId="{29C5CD9B-0DAD-4A54-98B0-3552634A411C}" srcOrd="0" destOrd="0" presId="urn:microsoft.com/office/officeart/2005/8/layout/radial4"/>
    <dgm:cxn modelId="{6CCD52F3-BB29-4AF9-8BBE-4CAD2DBEE968}" type="presOf" srcId="{57221CCA-3BEA-423C-A704-70FA638DAA7E}" destId="{E52F593E-F6D0-4436-A4E5-4B46ABE2130D}" srcOrd="0" destOrd="0" presId="urn:microsoft.com/office/officeart/2005/8/layout/radial4"/>
    <dgm:cxn modelId="{C80D75FE-A179-4D00-A031-E4E16E00892F}" srcId="{8301FEB6-EC6C-4A51-8F86-7948A0EC619C}" destId="{A3D33C64-1A32-4E8C-A087-94C988C68D21}" srcOrd="2" destOrd="0" parTransId="{B4BC07D1-13E5-4B3A-A8EF-6F05298BF887}" sibTransId="{A7B63002-E920-4381-8FBD-DFC3DD2A9CCC}"/>
    <dgm:cxn modelId="{D92F4CEF-F08E-4C52-9B0F-7235C0404860}" type="presParOf" srcId="{29C5CD9B-0DAD-4A54-98B0-3552634A411C}" destId="{C7056195-4779-46A8-8265-18F49CAEA90E}" srcOrd="0" destOrd="0" presId="urn:microsoft.com/office/officeart/2005/8/layout/radial4"/>
    <dgm:cxn modelId="{5946C773-3616-42A8-92E2-44072C3093F0}" type="presParOf" srcId="{29C5CD9B-0DAD-4A54-98B0-3552634A411C}" destId="{6F93E85E-DC60-4986-8473-E5FFDC6A139C}" srcOrd="1" destOrd="0" presId="urn:microsoft.com/office/officeart/2005/8/layout/radial4"/>
    <dgm:cxn modelId="{F8D84665-6202-4AD7-95C0-C1B88F904088}" type="presParOf" srcId="{29C5CD9B-0DAD-4A54-98B0-3552634A411C}" destId="{E841FE5B-8FD5-426A-9DAF-C1D92456730A}" srcOrd="2" destOrd="0" presId="urn:microsoft.com/office/officeart/2005/8/layout/radial4"/>
    <dgm:cxn modelId="{5CA2C268-C39C-4B1E-A050-FE6843E63EB3}" type="presParOf" srcId="{29C5CD9B-0DAD-4A54-98B0-3552634A411C}" destId="{1596B2BD-CC93-4567-AACD-963DC5E200B8}" srcOrd="3" destOrd="0" presId="urn:microsoft.com/office/officeart/2005/8/layout/radial4"/>
    <dgm:cxn modelId="{63AC3F15-F8A5-4C35-AC94-596F3B0C4ACC}" type="presParOf" srcId="{29C5CD9B-0DAD-4A54-98B0-3552634A411C}" destId="{9C41575F-496E-48D8-A844-72F7646F53AC}" srcOrd="4" destOrd="0" presId="urn:microsoft.com/office/officeart/2005/8/layout/radial4"/>
    <dgm:cxn modelId="{67F03C87-B12F-446F-8D19-E0D4841B2994}" type="presParOf" srcId="{29C5CD9B-0DAD-4A54-98B0-3552634A411C}" destId="{96DFB867-5604-4EA7-9ABC-CC82A63F5867}" srcOrd="5" destOrd="0" presId="urn:microsoft.com/office/officeart/2005/8/layout/radial4"/>
    <dgm:cxn modelId="{4E1EC367-0969-4442-8DAA-7274D8DE2F64}" type="presParOf" srcId="{29C5CD9B-0DAD-4A54-98B0-3552634A411C}" destId="{01FA5AA4-438F-4113-96B6-400817AB66FD}" srcOrd="6" destOrd="0" presId="urn:microsoft.com/office/officeart/2005/8/layout/radial4"/>
    <dgm:cxn modelId="{6D0F2190-8F54-4134-8B73-958C919237BC}" type="presParOf" srcId="{29C5CD9B-0DAD-4A54-98B0-3552634A411C}" destId="{E77C9738-A8B9-486A-BF6B-A0069D6886DC}" srcOrd="7" destOrd="0" presId="urn:microsoft.com/office/officeart/2005/8/layout/radial4"/>
    <dgm:cxn modelId="{58F012D4-D13B-4558-B2D4-93FC6E277FC0}" type="presParOf" srcId="{29C5CD9B-0DAD-4A54-98B0-3552634A411C}" destId="{9B3DCD7A-AFE8-4012-BA96-5E21649B4090}" srcOrd="8" destOrd="0" presId="urn:microsoft.com/office/officeart/2005/8/layout/radial4"/>
    <dgm:cxn modelId="{27B142B4-6C61-4E1A-8761-83106A71A4D2}" type="presParOf" srcId="{29C5CD9B-0DAD-4A54-98B0-3552634A411C}" destId="{4FDE3AB4-10B3-4FC8-9891-D7D90875CB41}" srcOrd="9" destOrd="0" presId="urn:microsoft.com/office/officeart/2005/8/layout/radial4"/>
    <dgm:cxn modelId="{3A79A109-7BE3-41B9-AF0E-FA24FA66540A}" type="presParOf" srcId="{29C5CD9B-0DAD-4A54-98B0-3552634A411C}" destId="{37F25DA2-B143-4F18-95A6-EF959928AEED}" srcOrd="10" destOrd="0" presId="urn:microsoft.com/office/officeart/2005/8/layout/radial4"/>
    <dgm:cxn modelId="{4768B7FA-617D-4155-AA4C-1DE98E7EBD17}" type="presParOf" srcId="{29C5CD9B-0DAD-4A54-98B0-3552634A411C}" destId="{E52F593E-F6D0-4436-A4E5-4B46ABE2130D}" srcOrd="11" destOrd="0" presId="urn:microsoft.com/office/officeart/2005/8/layout/radial4"/>
    <dgm:cxn modelId="{9A68024A-97E0-474F-8D72-183B68471E9C}" type="presParOf" srcId="{29C5CD9B-0DAD-4A54-98B0-3552634A411C}" destId="{96CFC632-D45C-4AD5-9C8C-077D496E0385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056195-4779-46A8-8265-18F49CAEA90E}">
      <dsp:nvSpPr>
        <dsp:cNvPr id="0" name=""/>
        <dsp:cNvSpPr/>
      </dsp:nvSpPr>
      <dsp:spPr>
        <a:xfrm>
          <a:off x="2889874" y="2326148"/>
          <a:ext cx="3273295" cy="3150891"/>
        </a:xfrm>
        <a:prstGeom prst="ellipse">
          <a:avLst/>
        </a:prstGeom>
        <a:solidFill>
          <a:srgbClr val="92D050"/>
        </a:solidFill>
        <a:ln w="50800" cmpd="sng">
          <a:solidFill>
            <a:srgbClr val="0000FF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solidFill>
                <a:srgbClr val="0000FF"/>
              </a:solidFill>
              <a:effectLst/>
              <a:latin typeface="+mn-lt"/>
            </a:rPr>
            <a:t>IDENTIFY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the</a:t>
          </a:r>
          <a:r>
            <a:rPr lang="en-US" sz="2200" b="1" kern="1200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</a:t>
          </a:r>
          <a:r>
            <a:rPr lang="en-US" sz="2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finance sector </a:t>
          </a:r>
          <a:r>
            <a:rPr lang="en-US" sz="2200" b="1" kern="1200" dirty="0">
              <a:solidFill>
                <a:srgbClr val="0000FF"/>
              </a:solidFill>
              <a:effectLst/>
              <a:latin typeface="+mn-lt"/>
            </a:rPr>
            <a:t>Industrial Relations GUIDELINES 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>
              <a:solidFill>
                <a:srgbClr val="0000FF"/>
              </a:solidFill>
              <a:effectLst/>
              <a:latin typeface="+mn-lt"/>
            </a:rPr>
            <a:t>TO GOVERN THE EFFECTS                    </a:t>
          </a:r>
          <a:r>
            <a:rPr lang="en-US" sz="22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of </a:t>
          </a:r>
          <a:r>
            <a:rPr lang="en-US" sz="2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MiFID II</a:t>
          </a:r>
          <a:r>
            <a:rPr lang="en-US" sz="2200" b="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 and </a:t>
          </a:r>
          <a:r>
            <a:rPr lang="en-US" sz="22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digitalization</a:t>
          </a:r>
          <a:endParaRPr lang="en-US" altLang="it-IT" sz="2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369237" y="2787585"/>
        <a:ext cx="2314569" cy="2228017"/>
      </dsp:txXfrm>
    </dsp:sp>
    <dsp:sp modelId="{6F93E85E-DC60-4986-8473-E5FFDC6A139C}">
      <dsp:nvSpPr>
        <dsp:cNvPr id="0" name=""/>
        <dsp:cNvSpPr/>
      </dsp:nvSpPr>
      <dsp:spPr>
        <a:xfrm rot="10685994">
          <a:off x="1163300" y="3603459"/>
          <a:ext cx="1823508" cy="684428"/>
        </a:xfrm>
        <a:prstGeom prst="leftArrow">
          <a:avLst>
            <a:gd name="adj1" fmla="val 60000"/>
            <a:gd name="adj2" fmla="val 50000"/>
          </a:avLst>
        </a:prstGeom>
        <a:solidFill>
          <a:schemeClr val="tx2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841FE5B-8FD5-426A-9DAF-C1D92456730A}">
      <dsp:nvSpPr>
        <dsp:cNvPr id="0" name=""/>
        <dsp:cNvSpPr/>
      </dsp:nvSpPr>
      <dsp:spPr>
        <a:xfrm>
          <a:off x="35504" y="3312364"/>
          <a:ext cx="1853527" cy="1414947"/>
        </a:xfrm>
        <a:prstGeom prst="roundRect">
          <a:avLst>
            <a:gd name="adj" fmla="val 10000"/>
          </a:avLst>
        </a:prstGeom>
        <a:solidFill>
          <a:schemeClr val="tx2">
            <a:lumMod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>
            <a:spcBef>
              <a:spcPct val="0"/>
            </a:spcBef>
            <a:buNone/>
          </a:pPr>
          <a:endParaRPr lang="it-IT" sz="2000" b="1" kern="1200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>
            <a:spcBef>
              <a:spcPct val="0"/>
            </a:spcBef>
            <a:buNone/>
          </a:pPr>
          <a:r>
            <a:rPr lang="en-US" sz="2000" b="1" kern="1200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Context analysis and scientific research</a:t>
          </a:r>
          <a:endParaRPr lang="it-IT" sz="2000" b="1" kern="1200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it-IT" sz="1600" b="0" kern="1200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6946" y="3353806"/>
        <a:ext cx="1770643" cy="1332063"/>
      </dsp:txXfrm>
    </dsp:sp>
    <dsp:sp modelId="{1596B2BD-CC93-4567-AACD-963DC5E200B8}">
      <dsp:nvSpPr>
        <dsp:cNvPr id="0" name=""/>
        <dsp:cNvSpPr/>
      </dsp:nvSpPr>
      <dsp:spPr>
        <a:xfrm rot="12533129">
          <a:off x="1097465" y="2298928"/>
          <a:ext cx="2166010" cy="684428"/>
        </a:xfrm>
        <a:prstGeom prst="leftArrow">
          <a:avLst>
            <a:gd name="adj1" fmla="val 60000"/>
            <a:gd name="adj2" fmla="val 50000"/>
          </a:avLst>
        </a:prstGeom>
        <a:solidFill>
          <a:srgbClr val="0000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C41575F-496E-48D8-A844-72F7646F53AC}">
      <dsp:nvSpPr>
        <dsp:cNvPr id="0" name=""/>
        <dsp:cNvSpPr/>
      </dsp:nvSpPr>
      <dsp:spPr>
        <a:xfrm>
          <a:off x="230500" y="1213216"/>
          <a:ext cx="1738291" cy="1595546"/>
        </a:xfrm>
        <a:prstGeom prst="roundRect">
          <a:avLst>
            <a:gd name="adj" fmla="val 10000"/>
          </a:avLst>
        </a:prstGeom>
        <a:solidFill>
          <a:srgbClr val="0000FF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Good practice analysis and empirical research</a:t>
          </a:r>
          <a:endParaRPr lang="it-IT" sz="18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77232" y="1259948"/>
        <a:ext cx="1644827" cy="1502082"/>
      </dsp:txXfrm>
    </dsp:sp>
    <dsp:sp modelId="{96DFB867-5604-4EA7-9ABC-CC82A63F5867}">
      <dsp:nvSpPr>
        <dsp:cNvPr id="0" name=""/>
        <dsp:cNvSpPr/>
      </dsp:nvSpPr>
      <dsp:spPr>
        <a:xfrm rot="14783548">
          <a:off x="2791431" y="1451772"/>
          <a:ext cx="1594976" cy="684428"/>
        </a:xfrm>
        <a:prstGeom prst="leftArrow">
          <a:avLst>
            <a:gd name="adj1" fmla="val 60000"/>
            <a:gd name="adj2" fmla="val 50000"/>
          </a:avLst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1FA5AA4-438F-4113-96B6-400817AB66FD}">
      <dsp:nvSpPr>
        <dsp:cNvPr id="0" name=""/>
        <dsp:cNvSpPr/>
      </dsp:nvSpPr>
      <dsp:spPr>
        <a:xfrm>
          <a:off x="2267745" y="216020"/>
          <a:ext cx="1896394" cy="1373701"/>
        </a:xfrm>
        <a:prstGeom prst="roundRect">
          <a:avLst>
            <a:gd name="adj" fmla="val 10000"/>
          </a:avLst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Strengthening TU role for effective industrial relations </a:t>
          </a:r>
          <a:endParaRPr lang="it-IT" sz="1800" b="1" kern="1200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307979" y="256254"/>
        <a:ext cx="1815926" cy="1293233"/>
      </dsp:txXfrm>
    </dsp:sp>
    <dsp:sp modelId="{E77C9738-A8B9-486A-BF6B-A0069D6886DC}">
      <dsp:nvSpPr>
        <dsp:cNvPr id="0" name=""/>
        <dsp:cNvSpPr/>
      </dsp:nvSpPr>
      <dsp:spPr>
        <a:xfrm rot="17740312">
          <a:off x="4707404" y="1514015"/>
          <a:ext cx="1602416" cy="684428"/>
        </a:xfrm>
        <a:prstGeom prst="leftArrow">
          <a:avLst>
            <a:gd name="adj1" fmla="val 60000"/>
            <a:gd name="adj2" fmla="val 50000"/>
          </a:avLst>
        </a:prstGeom>
        <a:solidFill>
          <a:schemeClr val="accent5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B3DCD7A-AFE8-4012-BA96-5E21649B4090}">
      <dsp:nvSpPr>
        <dsp:cNvPr id="0" name=""/>
        <dsp:cNvSpPr/>
      </dsp:nvSpPr>
      <dsp:spPr>
        <a:xfrm>
          <a:off x="5004037" y="216036"/>
          <a:ext cx="1888678" cy="1454889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Foster synergies b/w national, company and EU trade unions</a:t>
          </a:r>
          <a:endParaRPr lang="it-IT" sz="1800" b="1" kern="1200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046649" y="258648"/>
        <a:ext cx="1803454" cy="1369665"/>
      </dsp:txXfrm>
    </dsp:sp>
    <dsp:sp modelId="{4FDE3AB4-10B3-4FC8-9891-D7D90875CB41}">
      <dsp:nvSpPr>
        <dsp:cNvPr id="0" name=""/>
        <dsp:cNvSpPr/>
      </dsp:nvSpPr>
      <dsp:spPr>
        <a:xfrm rot="19879576">
          <a:off x="5758608" y="2281569"/>
          <a:ext cx="2090326" cy="684428"/>
        </a:xfrm>
        <a:prstGeom prst="lef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7F25DA2-B143-4F18-95A6-EF959928AEED}">
      <dsp:nvSpPr>
        <dsp:cNvPr id="0" name=""/>
        <dsp:cNvSpPr/>
      </dsp:nvSpPr>
      <dsp:spPr>
        <a:xfrm>
          <a:off x="7049741" y="1389580"/>
          <a:ext cx="1681051" cy="1344841"/>
        </a:xfrm>
        <a:prstGeom prst="roundRect">
          <a:avLst>
            <a:gd name="adj" fmla="val 10000"/>
          </a:avLst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2000" b="1" kern="1200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Training on the </a:t>
          </a:r>
          <a:r>
            <a:rPr lang="en-US" sz="2000" b="1" kern="1200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topics for TU negotiators</a:t>
          </a:r>
          <a:endParaRPr lang="en-US" sz="1800" b="0" kern="1200" noProof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089130" y="1428969"/>
        <a:ext cx="1602273" cy="1266063"/>
      </dsp:txXfrm>
    </dsp:sp>
    <dsp:sp modelId="{E52F593E-F6D0-4436-A4E5-4B46ABE2130D}">
      <dsp:nvSpPr>
        <dsp:cNvPr id="0" name=""/>
        <dsp:cNvSpPr/>
      </dsp:nvSpPr>
      <dsp:spPr>
        <a:xfrm rot="42960">
          <a:off x="6093227" y="3529419"/>
          <a:ext cx="1858842" cy="684428"/>
        </a:xfrm>
        <a:prstGeom prst="leftArrow">
          <a:avLst>
            <a:gd name="adj1" fmla="val 60000"/>
            <a:gd name="adj2" fmla="val 50000"/>
          </a:avLst>
        </a:prstGeom>
        <a:solidFill>
          <a:srgbClr val="FF66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6CFC632-D45C-4AD5-9C8C-077D496E0385}">
      <dsp:nvSpPr>
        <dsp:cNvPr id="0" name=""/>
        <dsp:cNvSpPr/>
      </dsp:nvSpPr>
      <dsp:spPr>
        <a:xfrm>
          <a:off x="7216843" y="3168353"/>
          <a:ext cx="1826126" cy="1556546"/>
        </a:xfrm>
        <a:prstGeom prst="roundRect">
          <a:avLst>
            <a:gd name="adj" fmla="val 10000"/>
          </a:avLst>
        </a:prstGeom>
        <a:solidFill>
          <a:srgbClr val="FF66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000" b="1" kern="1200" noProof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Results’ dissemination</a:t>
          </a:r>
        </a:p>
      </dsp:txBody>
      <dsp:txXfrm>
        <a:off x="7262433" y="3213943"/>
        <a:ext cx="1734946" cy="14653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621" cy="501016"/>
          </a:xfrm>
          <a:prstGeom prst="rect">
            <a:avLst/>
          </a:prstGeom>
        </p:spPr>
        <p:txBody>
          <a:bodyPr vert="horz" lIns="92729" tIns="46365" rIns="92729" bIns="4636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900934" y="0"/>
            <a:ext cx="2985621" cy="501016"/>
          </a:xfrm>
          <a:prstGeom prst="rect">
            <a:avLst/>
          </a:prstGeom>
        </p:spPr>
        <p:txBody>
          <a:bodyPr vert="horz" lIns="92729" tIns="46365" rIns="92729" bIns="4636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B1584E2-8503-4B3A-BFDC-9A97E60BA43D}" type="datetimeFigureOut">
              <a:rPr lang="it-IT"/>
              <a:pPr>
                <a:defRPr/>
              </a:pPr>
              <a:t>14/07/2021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517674"/>
            <a:ext cx="2985621" cy="501016"/>
          </a:xfrm>
          <a:prstGeom prst="rect">
            <a:avLst/>
          </a:prstGeom>
        </p:spPr>
        <p:txBody>
          <a:bodyPr vert="horz" lIns="92729" tIns="46365" rIns="92729" bIns="4636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900934" y="9517674"/>
            <a:ext cx="2985621" cy="501016"/>
          </a:xfrm>
          <a:prstGeom prst="rect">
            <a:avLst/>
          </a:prstGeom>
        </p:spPr>
        <p:txBody>
          <a:bodyPr vert="horz" lIns="92729" tIns="46365" rIns="92729" bIns="4636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EA15216-F2C7-4599-8D38-B521DB66CBB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6851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621" cy="501016"/>
          </a:xfrm>
          <a:prstGeom prst="rect">
            <a:avLst/>
          </a:prstGeom>
        </p:spPr>
        <p:txBody>
          <a:bodyPr vert="horz" lIns="92729" tIns="46365" rIns="92729" bIns="4636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00934" y="0"/>
            <a:ext cx="2985621" cy="501016"/>
          </a:xfrm>
          <a:prstGeom prst="rect">
            <a:avLst/>
          </a:prstGeom>
        </p:spPr>
        <p:txBody>
          <a:bodyPr vert="horz" lIns="92729" tIns="46365" rIns="92729" bIns="4636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3A938B5-A4E3-4912-B208-B68A279DFD01}" type="datetimeFigureOut">
              <a:rPr lang="it-IT"/>
              <a:pPr>
                <a:defRPr/>
              </a:pPr>
              <a:t>14/07/2021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29" tIns="46365" rIns="92729" bIns="46365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8495" y="4760449"/>
            <a:ext cx="5511174" cy="4509134"/>
          </a:xfrm>
          <a:prstGeom prst="rect">
            <a:avLst/>
          </a:prstGeom>
        </p:spPr>
        <p:txBody>
          <a:bodyPr vert="horz" lIns="92729" tIns="46365" rIns="92729" bIns="46365" rtlCol="0">
            <a:normAutofit/>
          </a:bodyPr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517674"/>
            <a:ext cx="2985621" cy="501016"/>
          </a:xfrm>
          <a:prstGeom prst="rect">
            <a:avLst/>
          </a:prstGeom>
        </p:spPr>
        <p:txBody>
          <a:bodyPr vert="horz" lIns="92729" tIns="46365" rIns="92729" bIns="4636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00934" y="9517674"/>
            <a:ext cx="2985621" cy="501016"/>
          </a:xfrm>
          <a:prstGeom prst="rect">
            <a:avLst/>
          </a:prstGeom>
        </p:spPr>
        <p:txBody>
          <a:bodyPr vert="horz" lIns="92729" tIns="46365" rIns="92729" bIns="4636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4DF408F-B8D6-45CB-8A70-5A8E8F0D55F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99704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92D75E-E3AB-4C49-8063-900441A8E8E7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5343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dirty="0"/>
          </a:p>
        </p:txBody>
      </p:sp>
      <p:sp>
        <p:nvSpPr>
          <p:cNvPr id="2765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DB88DEA-238D-4429-90B5-CAAD98E393A1}" type="slidenum">
              <a:rPr lang="it-IT" altLang="it-IT"/>
              <a:pPr/>
              <a:t>2</a:t>
            </a:fld>
            <a:endParaRPr lang="it-IT" alt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3569E2-B3EC-47F2-BA46-38751D1B8DE5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3569E2-B3EC-47F2-BA46-38751D1B8DE5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3569E2-B3EC-47F2-BA46-38751D1B8DE5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34262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55530-924E-4C15-9C0D-0CAA8AAD89C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7180382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74A96-144A-4A77-ABC3-5BCD96E4B17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589148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2B88E-33EE-43CA-B653-DBC94C07E13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5071361"/>
      </p:ext>
    </p:extLst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06F53-7AC1-41C6-B74E-197F6A05A39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3939868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>
            <a:extLst>
              <a:ext uri="{FF2B5EF4-FFF2-40B4-BE49-F238E27FC236}">
                <a16:creationId xmlns:a16="http://schemas.microsoft.com/office/drawing/2014/main" id="{09374913-BDDD-4A84-9EBA-1245F3480C5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id="{B4A69193-9D81-4039-8FFE-671161EDEABA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6" name="Holder 6">
            <a:extLst>
              <a:ext uri="{FF2B5EF4-FFF2-40B4-BE49-F238E27FC236}">
                <a16:creationId xmlns:a16="http://schemas.microsoft.com/office/drawing/2014/main" id="{048A5273-6790-4603-9C17-E9BA7CEF1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9831F6-48B2-4CD5-8136-EB57F61B073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009096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AD70A-8781-4F0C-8E30-3AC9331C2F3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7784013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2DA3C-794E-4097-805A-590BAF80033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7497696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48B34-FBA6-441E-BA4C-6B3E7F0A6A8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9013855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F148C-C755-4ED1-A5F3-1925651BCC8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5271933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37D68-5543-4C19-AAE9-3EC6F5A2F89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7456088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94E1D-707A-4514-98D8-03109E24CDA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6437436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AE7CDC-EE28-4FEE-817C-0F7B1CD2E87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1246945"/>
      </p:ext>
    </p:extLst>
  </p:cSld>
  <p:clrMapOvr>
    <a:masterClrMapping/>
  </p:clrMapOvr>
  <p:transition spd="med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07170-249A-4FDC-BDA2-3739AAF0302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4159222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38AAA-A250-4F8D-9AF2-0D3E212E06F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2806753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5CEA1-3198-468C-A37B-24601B752C6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2413365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D206B-E02D-456A-8F97-8F4B980B51E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8993756"/>
      </p:ext>
    </p:extLst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C0E044-D6B2-4A07-924B-31DC8B48A5A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6650905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239EA-4247-49EB-AA9D-6C13B32DEB4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1008724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49D36-9910-47E3-9633-18065CAD636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0606131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CE95B-B064-4B42-B6EA-AB2014C63CA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2091486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E6624-6FEF-4CE9-9099-B06B2AD374C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4405669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0F0AE-D4E1-4F85-9D3D-2DC96C1AF73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4464318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0F9AB-1FC5-4950-AE14-586978D9F48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6260573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48889A-0359-48D8-8D14-5E31F671BA0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5675199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443872A-E179-485B-92B1-2D4C0DA8F80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2" r:id="rId1"/>
    <p:sldLayoutId id="2147485273" r:id="rId2"/>
    <p:sldLayoutId id="2147485274" r:id="rId3"/>
    <p:sldLayoutId id="2147485275" r:id="rId4"/>
    <p:sldLayoutId id="2147485276" r:id="rId5"/>
    <p:sldLayoutId id="2147485277" r:id="rId6"/>
    <p:sldLayoutId id="2147485278" r:id="rId7"/>
    <p:sldLayoutId id="2147485279" r:id="rId8"/>
    <p:sldLayoutId id="2147485280" r:id="rId9"/>
    <p:sldLayoutId id="2147485281" r:id="rId10"/>
    <p:sldLayoutId id="2147485282" r:id="rId11"/>
    <p:sldLayoutId id="2147485283" r:id="rId12"/>
    <p:sldLayoutId id="2147485295" r:id="rId13"/>
  </p:sldLayoutIdLst>
  <p:transition spd="med">
    <p:fade/>
  </p:transition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2051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it-IT"/>
              <a:t>27-28 FEB 2014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9196155-9D59-4901-8B3B-85958408733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84" r:id="rId1"/>
    <p:sldLayoutId id="2147485285" r:id="rId2"/>
    <p:sldLayoutId id="2147485286" r:id="rId3"/>
    <p:sldLayoutId id="2147485287" r:id="rId4"/>
    <p:sldLayoutId id="2147485288" r:id="rId5"/>
    <p:sldLayoutId id="2147485289" r:id="rId6"/>
    <p:sldLayoutId id="2147485290" r:id="rId7"/>
    <p:sldLayoutId id="2147485291" r:id="rId8"/>
    <p:sldLayoutId id="2147485292" r:id="rId9"/>
    <p:sldLayoutId id="2147485293" r:id="rId10"/>
    <p:sldLayoutId id="2147485294" r:id="rId11"/>
  </p:sldLayoutIdLst>
  <p:transition spd="med">
    <p:fade/>
  </p:transition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pn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pn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4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103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5577" y="170254"/>
            <a:ext cx="6800799" cy="273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asellaDiTesto 10333"/>
          <p:cNvSpPr txBox="1">
            <a:spLocks noChangeArrowheads="1"/>
          </p:cNvSpPr>
          <p:nvPr/>
        </p:nvSpPr>
        <p:spPr bwMode="auto">
          <a:xfrm>
            <a:off x="539552" y="2825870"/>
            <a:ext cx="845204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GB" altLang="it-IT" sz="1600" b="1" i="1" dirty="0"/>
              <a:t>Changes in the financial Labour Market: the impact of Directive 2014/65 (MiFID II) and Digitalization. The key-role of Social Dialogue and Industrial Relations to manage the transition from 'traditional' to 'hybrid' contracts for a renewed protection - VS/2019/0097</a:t>
            </a:r>
            <a:endParaRPr lang="it-IT" altLang="it-IT" sz="1600" dirty="0"/>
          </a:p>
        </p:txBody>
      </p:sp>
      <p:sp>
        <p:nvSpPr>
          <p:cNvPr id="6" name="AutoShape 2" descr="Image result for ODBOROVY ZVAZ PRACOVNIKOV PENAZNICTVA A POISTOVNICTVA OZ PPa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2602" y="1509893"/>
            <a:ext cx="1215579" cy="1215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024581"/>
            <a:ext cx="1455733" cy="388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ttangolo 9">
            <a:extLst>
              <a:ext uri="{FF2B5EF4-FFF2-40B4-BE49-F238E27FC236}">
                <a16:creationId xmlns:a16="http://schemas.microsoft.com/office/drawing/2014/main" id="{DDF86FA1-3D7D-4FA7-9DDD-D01B3902C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7563" y="4272293"/>
            <a:ext cx="6948874" cy="1015659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5" tIns="45718" rIns="91435" bIns="45718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3000" b="1" dirty="0">
                <a:solidFill>
                  <a:schemeClr val="bg1"/>
                </a:solidFill>
                <a:latin typeface="Calibri" pitchFamily="34" charset="0"/>
              </a:rPr>
              <a:t>THE TRAINING COURSE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GB" sz="3000" b="1" dirty="0">
                <a:solidFill>
                  <a:schemeClr val="bg1"/>
                </a:solidFill>
                <a:latin typeface="Calibri" pitchFamily="34" charset="0"/>
              </a:rPr>
              <a:t> AIMS &amp; METHODOLOGY</a:t>
            </a:r>
          </a:p>
        </p:txBody>
      </p:sp>
      <p:sp>
        <p:nvSpPr>
          <p:cNvPr id="12" name="Sottotitolo 2">
            <a:extLst>
              <a:ext uri="{FF2B5EF4-FFF2-40B4-BE49-F238E27FC236}">
                <a16:creationId xmlns:a16="http://schemas.microsoft.com/office/drawing/2014/main" id="{0131BC9C-3308-40AB-AF82-BF3041F2A539}"/>
              </a:ext>
            </a:extLst>
          </p:cNvPr>
          <p:cNvSpPr txBox="1">
            <a:spLocks/>
          </p:cNvSpPr>
          <p:nvPr/>
        </p:nvSpPr>
        <p:spPr>
          <a:xfrm>
            <a:off x="2260383" y="5511152"/>
            <a:ext cx="4320480" cy="1108352"/>
          </a:xfrm>
          <a:prstGeom prst="rect">
            <a:avLst/>
          </a:prstGeom>
        </p:spPr>
        <p:txBody>
          <a:bodyPr lIns="91435" tIns="45718" rIns="91435" bIns="45718">
            <a:normAutofit lnSpcReduction="10000"/>
          </a:bodyPr>
          <a:lstStyle/>
          <a:p>
            <a:pPr marL="342882" indent="-342882" algn="ctr">
              <a:spcBef>
                <a:spcPct val="20000"/>
              </a:spcBef>
              <a:defRPr/>
            </a:pPr>
            <a:r>
              <a:rPr lang="it-IT" sz="3200" dirty="0"/>
              <a:t>Anna Masiello</a:t>
            </a:r>
          </a:p>
          <a:p>
            <a:pPr algn="ctr">
              <a:spcBef>
                <a:spcPct val="20000"/>
              </a:spcBef>
              <a:buFont typeface="Arial" charset="0"/>
              <a:buNone/>
              <a:defRPr/>
            </a:pPr>
            <a:r>
              <a:rPr lang="it-IT" sz="1600" b="1" dirty="0">
                <a:solidFill>
                  <a:srgbClr val="898989"/>
                </a:solidFill>
                <a:latin typeface="Calibri" pitchFamily="34" charset="0"/>
              </a:rPr>
              <a:t>FIRST CISL, National Training </a:t>
            </a:r>
            <a:r>
              <a:rPr lang="en-US" sz="1600" b="1" dirty="0">
                <a:solidFill>
                  <a:srgbClr val="898989"/>
                </a:solidFill>
                <a:latin typeface="Calibri" pitchFamily="34" charset="0"/>
              </a:rPr>
              <a:t>Officer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1600" b="1" dirty="0">
                <a:latin typeface="Calibri" pitchFamily="34" charset="0"/>
              </a:rPr>
              <a:t>Zoom Meeting 15-16 July 2021</a:t>
            </a:r>
            <a:endParaRPr lang="en-US" sz="1600" b="1" dirty="0">
              <a:solidFill>
                <a:srgbClr val="898989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565094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olo 1"/>
          <p:cNvSpPr>
            <a:spLocks noGrp="1"/>
          </p:cNvSpPr>
          <p:nvPr>
            <p:ph type="title"/>
          </p:nvPr>
        </p:nvSpPr>
        <p:spPr>
          <a:xfrm>
            <a:off x="2027708" y="548680"/>
            <a:ext cx="5568628" cy="1108075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US" altLang="it-IT" sz="3600" b="1" dirty="0">
                <a:solidFill>
                  <a:srgbClr val="FF0000"/>
                </a:solidFill>
              </a:rPr>
              <a:t>Expected results </a:t>
            </a:r>
          </a:p>
        </p:txBody>
      </p:sp>
      <p:graphicFrame>
        <p:nvGraphicFramePr>
          <p:cNvPr id="9" name="Segnaposto contenuto 2"/>
          <p:cNvGraphicFramePr>
            <a:graphicFrameLocks/>
          </p:cNvGraphicFramePr>
          <p:nvPr>
            <p:extLst/>
          </p:nvPr>
        </p:nvGraphicFramePr>
        <p:xfrm>
          <a:off x="72008" y="1268760"/>
          <a:ext cx="8964488" cy="5911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3" name="Immagine 10332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232"/>
          <a:stretch/>
        </p:blipFill>
        <p:spPr bwMode="auto">
          <a:xfrm>
            <a:off x="714290" y="15973"/>
            <a:ext cx="8170068" cy="90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reccia in giù 5">
            <a:extLst>
              <a:ext uri="{FF2B5EF4-FFF2-40B4-BE49-F238E27FC236}">
                <a16:creationId xmlns:a16="http://schemas.microsoft.com/office/drawing/2014/main" id="{DE114B26-21C2-4C19-B2A9-2AD8B7B2E987}"/>
              </a:ext>
            </a:extLst>
          </p:cNvPr>
          <p:cNvSpPr/>
          <p:nvPr/>
        </p:nvSpPr>
        <p:spPr>
          <a:xfrm rot="1270650">
            <a:off x="7899566" y="929001"/>
            <a:ext cx="943836" cy="17749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7C460D7E-CA74-4A35-B01F-827CD6C32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88758" y="645576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VS/2019/0097 ON LINE TRAINING COURSE – 15-16 July 2021 - </a:t>
            </a:r>
            <a:r>
              <a:rPr lang="en-US" dirty="0" err="1"/>
              <a:t>AMasiello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83764973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o 9"/>
          <p:cNvGrpSpPr/>
          <p:nvPr/>
        </p:nvGrpSpPr>
        <p:grpSpPr>
          <a:xfrm>
            <a:off x="575469" y="1027491"/>
            <a:ext cx="8401298" cy="5641868"/>
            <a:chOff x="3536" y="0"/>
            <a:chExt cx="4145434" cy="5800505"/>
          </a:xfrm>
          <a:solidFill>
            <a:srgbClr val="FF0000"/>
          </a:solidFill>
        </p:grpSpPr>
        <p:sp>
          <p:nvSpPr>
            <p:cNvPr id="11" name="Rettangolo arrotondato 10"/>
            <p:cNvSpPr/>
            <p:nvPr/>
          </p:nvSpPr>
          <p:spPr>
            <a:xfrm>
              <a:off x="3536" y="0"/>
              <a:ext cx="4050506" cy="5800505"/>
            </a:xfrm>
            <a:prstGeom prst="roundRect">
              <a:avLst>
                <a:gd name="adj" fmla="val 10000"/>
              </a:avLst>
            </a:prstGeom>
            <a:grpFill/>
            <a:ln w="76200"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ettangolo 11"/>
            <p:cNvSpPr/>
            <p:nvPr/>
          </p:nvSpPr>
          <p:spPr>
            <a:xfrm>
              <a:off x="98464" y="1171193"/>
              <a:ext cx="4050506" cy="4384782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0688" tIns="170688" rIns="170688" bIns="170688" spcCol="1270" anchor="ctr"/>
            <a:lstStyle/>
            <a:p>
              <a:pPr lvl="0" algn="ctr" defTabSz="1066800">
                <a:lnSpc>
                  <a:spcPct val="90000"/>
                </a:lnSpc>
                <a:spcAft>
                  <a:spcPct val="35000"/>
                </a:spcAft>
              </a:pPr>
              <a:r>
                <a:rPr lang="en-US" sz="2800" b="1" dirty="0">
                  <a:solidFill>
                    <a:srgbClr val="0000FF"/>
                  </a:solidFill>
                </a:rPr>
                <a:t>THE TRAINING  GENERAL AIM</a:t>
              </a:r>
            </a:p>
            <a:p>
              <a:pPr algn="ctr"/>
              <a:r>
                <a:rPr lang="en-US" sz="2800" dirty="0"/>
                <a:t>To strengthen participants' expertise through the acquisition of knowledge on the impact of digitalization and </a:t>
              </a:r>
              <a:r>
                <a:rPr lang="en-US" sz="2800" dirty="0" err="1"/>
                <a:t>Mifid</a:t>
              </a:r>
              <a:r>
                <a:rPr lang="en-US" sz="2800" dirty="0"/>
                <a:t> II Directive on financial companies, in order to improve their negotiating effectiveness for the protection of employees in the European banking sector.</a:t>
              </a:r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9ABA2658-A767-4784-B934-B0518FFE6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grpSp>
        <p:nvGrpSpPr>
          <p:cNvPr id="19" name="Gruppo 18">
            <a:extLst>
              <a:ext uri="{FF2B5EF4-FFF2-40B4-BE49-F238E27FC236}">
                <a16:creationId xmlns:a16="http://schemas.microsoft.com/office/drawing/2014/main" id="{8363B367-D280-476E-A564-A24F70B79F14}"/>
              </a:ext>
            </a:extLst>
          </p:cNvPr>
          <p:cNvGrpSpPr>
            <a:grpSpLocks/>
          </p:cNvGrpSpPr>
          <p:nvPr/>
        </p:nvGrpSpPr>
        <p:grpSpPr bwMode="auto">
          <a:xfrm>
            <a:off x="7308304" y="115888"/>
            <a:ext cx="1668463" cy="792162"/>
            <a:chOff x="-540568" y="44624"/>
            <a:chExt cx="1668185" cy="792088"/>
          </a:xfrm>
        </p:grpSpPr>
        <p:pic>
          <p:nvPicPr>
            <p:cNvPr id="20" name="Picture 39">
              <a:extLst>
                <a:ext uri="{FF2B5EF4-FFF2-40B4-BE49-F238E27FC236}">
                  <a16:creationId xmlns:a16="http://schemas.microsoft.com/office/drawing/2014/main" id="{EEAA0941-ACDB-43EF-9EFB-9C881E1C1F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528" y="44624"/>
              <a:ext cx="804089" cy="792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Immagine 4" descr="File:Flag of Europe.svg">
              <a:extLst>
                <a:ext uri="{FF2B5EF4-FFF2-40B4-BE49-F238E27FC236}">
                  <a16:creationId xmlns:a16="http://schemas.microsoft.com/office/drawing/2014/main" id="{BCA8D7D5-03D8-412E-8C8E-5567E820201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40568" y="116632"/>
              <a:ext cx="792088" cy="548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2" name="Picture 38" descr="logo_FIRST">
            <a:extLst>
              <a:ext uri="{FF2B5EF4-FFF2-40B4-BE49-F238E27FC236}">
                <a16:creationId xmlns:a16="http://schemas.microsoft.com/office/drawing/2014/main" id="{0763021C-4A4C-45CA-A3CA-5B8F63049E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4717"/>
            <a:ext cx="2461856" cy="806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8" descr="Come definire un obiettivo - SetUp Farm Training - Effective Results">
            <a:extLst>
              <a:ext uri="{FF2B5EF4-FFF2-40B4-BE49-F238E27FC236}">
                <a16:creationId xmlns:a16="http://schemas.microsoft.com/office/drawing/2014/main" id="{92C9E00D-4AC6-45B1-8595-CC9937EFA6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997" y="0"/>
            <a:ext cx="2461856" cy="2461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0286568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Rettangolo 11"/>
          <p:cNvSpPr>
            <a:spLocks noChangeArrowheads="1"/>
          </p:cNvSpPr>
          <p:nvPr/>
        </p:nvSpPr>
        <p:spPr bwMode="auto">
          <a:xfrm>
            <a:off x="2195487" y="150535"/>
            <a:ext cx="49688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TRAINING AIMS</a:t>
            </a:r>
          </a:p>
        </p:txBody>
      </p:sp>
      <p:grpSp>
        <p:nvGrpSpPr>
          <p:cNvPr id="10" name="Gruppo 9"/>
          <p:cNvGrpSpPr/>
          <p:nvPr/>
        </p:nvGrpSpPr>
        <p:grpSpPr>
          <a:xfrm>
            <a:off x="575469" y="1027491"/>
            <a:ext cx="8208913" cy="5641869"/>
            <a:chOff x="3536" y="0"/>
            <a:chExt cx="4050506" cy="5800505"/>
          </a:xfrm>
          <a:solidFill>
            <a:srgbClr val="FF9900"/>
          </a:solidFill>
        </p:grpSpPr>
        <p:sp>
          <p:nvSpPr>
            <p:cNvPr id="11" name="Rettangolo arrotondato 10"/>
            <p:cNvSpPr/>
            <p:nvPr/>
          </p:nvSpPr>
          <p:spPr>
            <a:xfrm>
              <a:off x="3536" y="0"/>
              <a:ext cx="4050506" cy="5800505"/>
            </a:xfrm>
            <a:prstGeom prst="roundRect">
              <a:avLst>
                <a:gd name="adj" fmla="val 10000"/>
              </a:avLst>
            </a:prstGeom>
            <a:solidFill>
              <a:srgbClr val="FF99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it-IT" dirty="0"/>
            </a:p>
          </p:txBody>
        </p:sp>
        <p:sp>
          <p:nvSpPr>
            <p:cNvPr id="12" name="Rettangolo 11"/>
            <p:cNvSpPr/>
            <p:nvPr/>
          </p:nvSpPr>
          <p:spPr>
            <a:xfrm>
              <a:off x="3536" y="577234"/>
              <a:ext cx="4050506" cy="5028816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0688" tIns="170688" rIns="170688" bIns="170688" spcCol="1270" anchor="ctr"/>
            <a:lstStyle/>
            <a:p>
              <a:r>
                <a:rPr lang="en-US" sz="2000" b="1" dirty="0">
                  <a:solidFill>
                    <a:schemeClr val="tx1"/>
                  </a:solidFill>
                </a:rPr>
                <a:t>At the end of the module, participants will be able to</a:t>
              </a:r>
              <a:r>
                <a:rPr lang="en-US" dirty="0">
                  <a:solidFill>
                    <a:schemeClr val="tx1"/>
                  </a:solidFill>
                </a:rPr>
                <a:t>: </a:t>
              </a:r>
            </a:p>
            <a:p>
              <a:endParaRPr lang="en-US" dirty="0">
                <a:solidFill>
                  <a:schemeClr val="tx1"/>
                </a:solidFill>
              </a:endParaRPr>
            </a:p>
            <a:p>
              <a:pPr marL="342900" indent="-342900">
                <a:buFont typeface="+mj-lt"/>
                <a:buAutoNum type="arabicPeriod"/>
              </a:pPr>
              <a:r>
                <a:rPr lang="en-US" sz="2000" b="1" dirty="0">
                  <a:solidFill>
                    <a:schemeClr val="tx2"/>
                  </a:solidFill>
                </a:rPr>
                <a:t>Identify</a:t>
              </a:r>
              <a:r>
                <a:rPr lang="en-US" sz="2000" dirty="0">
                  <a:solidFill>
                    <a:schemeClr val="tx2"/>
                  </a:solidFill>
                </a:rPr>
                <a:t> </a:t>
              </a:r>
              <a:r>
                <a:rPr lang="en-US" sz="2000" b="1" dirty="0">
                  <a:solidFill>
                    <a:schemeClr val="tx2"/>
                  </a:solidFill>
                </a:rPr>
                <a:t>contractual action paths </a:t>
              </a:r>
              <a:r>
                <a:rPr lang="en-US" sz="2000" dirty="0">
                  <a:solidFill>
                    <a:schemeClr val="tx2"/>
                  </a:solidFill>
                </a:rPr>
                <a:t>to respond to the challenges generated in the European financial sector by </a:t>
              </a:r>
              <a:r>
                <a:rPr lang="en-US" sz="2000" dirty="0" err="1">
                  <a:solidFill>
                    <a:schemeClr val="tx2"/>
                  </a:solidFill>
                </a:rPr>
                <a:t>digitalisation</a:t>
              </a:r>
              <a:r>
                <a:rPr lang="en-US" sz="2000" dirty="0">
                  <a:solidFill>
                    <a:schemeClr val="tx2"/>
                  </a:solidFill>
                </a:rPr>
                <a:t> and </a:t>
              </a:r>
              <a:r>
                <a:rPr lang="en-US" sz="2000" dirty="0" err="1">
                  <a:solidFill>
                    <a:schemeClr val="tx2"/>
                  </a:solidFill>
                </a:rPr>
                <a:t>Mifid</a:t>
              </a:r>
              <a:r>
                <a:rPr lang="en-US" sz="2000" dirty="0">
                  <a:solidFill>
                    <a:schemeClr val="tx2"/>
                  </a:solidFill>
                </a:rPr>
                <a:t> II with regard to: </a:t>
              </a:r>
            </a:p>
            <a:p>
              <a:pPr marL="914400" lvl="1" indent="-457200">
                <a:buAutoNum type="alphaLcPeriod"/>
              </a:pPr>
              <a:r>
                <a:rPr lang="en-US" sz="2000" dirty="0" err="1">
                  <a:solidFill>
                    <a:schemeClr val="tx2"/>
                  </a:solidFill>
                </a:rPr>
                <a:t>Labour</a:t>
              </a:r>
              <a:r>
                <a:rPr lang="en-US" sz="2000" dirty="0">
                  <a:solidFill>
                    <a:schemeClr val="tx2"/>
                  </a:solidFill>
                </a:rPr>
                <a:t> law and contractual profiles </a:t>
              </a:r>
            </a:p>
            <a:p>
              <a:pPr marL="914400" lvl="1" indent="-457200">
                <a:buAutoNum type="alphaLcPeriod"/>
              </a:pPr>
              <a:r>
                <a:rPr lang="en-US" sz="2000" dirty="0">
                  <a:solidFill>
                    <a:schemeClr val="tx2"/>
                  </a:solidFill>
                </a:rPr>
                <a:t>Work quality and workers’ health &amp; safety in the workplace</a:t>
              </a:r>
            </a:p>
            <a:p>
              <a:pPr marL="914400" lvl="1" indent="-457200">
                <a:buAutoNum type="alphaLcPeriod"/>
              </a:pPr>
              <a:r>
                <a:rPr lang="en-US" sz="2000" dirty="0">
                  <a:solidFill>
                    <a:schemeClr val="tx2"/>
                  </a:solidFill>
                </a:rPr>
                <a:t>Company </a:t>
              </a:r>
              <a:r>
                <a:rPr lang="en-US" sz="2000" dirty="0" err="1">
                  <a:solidFill>
                    <a:schemeClr val="tx2"/>
                  </a:solidFill>
                </a:rPr>
                <a:t>organisation</a:t>
              </a:r>
              <a:r>
                <a:rPr lang="en-US" sz="2000" dirty="0">
                  <a:solidFill>
                    <a:schemeClr val="tx2"/>
                  </a:solidFill>
                </a:rPr>
                <a:t> and demand for work/employability  </a:t>
              </a:r>
            </a:p>
            <a:p>
              <a:pPr marL="342900" indent="-342900">
                <a:buFont typeface="+mj-lt"/>
                <a:buAutoNum type="arabicPeriod"/>
              </a:pPr>
              <a:endParaRPr lang="en-US" sz="2000" dirty="0">
                <a:solidFill>
                  <a:schemeClr val="tx2"/>
                </a:solidFill>
              </a:endParaRPr>
            </a:p>
            <a:p>
              <a:pPr marL="342900" indent="-342900">
                <a:buFont typeface="+mj-lt"/>
                <a:buAutoNum type="arabicPeriod"/>
              </a:pPr>
              <a:r>
                <a:rPr lang="en-US" sz="2000" b="1" dirty="0">
                  <a:solidFill>
                    <a:schemeClr val="tx2"/>
                  </a:solidFill>
                </a:rPr>
                <a:t>Increase the awareness </a:t>
              </a:r>
              <a:r>
                <a:rPr lang="en-US" sz="2000" dirty="0">
                  <a:solidFill>
                    <a:schemeClr val="tx2"/>
                  </a:solidFill>
                </a:rPr>
                <a:t>of their role as agents of change and knowledge</a:t>
              </a:r>
            </a:p>
            <a:p>
              <a:pPr marL="342900" indent="-342900">
                <a:buFont typeface="+mj-lt"/>
                <a:buAutoNum type="arabicPeriod"/>
              </a:pPr>
              <a:endParaRPr lang="en-US" sz="2000" dirty="0">
                <a:solidFill>
                  <a:schemeClr val="tx2"/>
                </a:solidFill>
              </a:endParaRPr>
            </a:p>
            <a:p>
              <a:pPr marL="342900" indent="-342900">
                <a:buFont typeface="+mj-lt"/>
                <a:buAutoNum type="arabicPeriod"/>
              </a:pPr>
              <a:r>
                <a:rPr lang="en-US" sz="2000" b="1" dirty="0">
                  <a:solidFill>
                    <a:schemeClr val="tx2"/>
                  </a:solidFill>
                </a:rPr>
                <a:t>Exercise and disseminate </a:t>
              </a:r>
              <a:r>
                <a:rPr lang="en-US" sz="2000" dirty="0">
                  <a:solidFill>
                    <a:schemeClr val="tx2"/>
                  </a:solidFill>
                </a:rPr>
                <a:t>a trade union culture based on competence, innovation and participation </a:t>
              </a:r>
              <a:endParaRPr lang="en-US" sz="2000" b="1" dirty="0">
                <a:solidFill>
                  <a:schemeClr val="tx2"/>
                </a:solidFill>
              </a:endParaRPr>
            </a:p>
          </p:txBody>
        </p:sp>
      </p:grpSp>
      <p:pic>
        <p:nvPicPr>
          <p:cNvPr id="14" name="Immagin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502" y="609835"/>
            <a:ext cx="1395682" cy="1346799"/>
          </a:xfrm>
          <a:prstGeom prst="ellipse">
            <a:avLst/>
          </a:prstGeom>
          <a:ln w="28575" cap="rnd">
            <a:solidFill>
              <a:srgbClr val="0000FF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2BCE518C-4AA6-49DB-8836-9734AD9C5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BEE4757F-0493-4BC0-86C6-152C94218378}"/>
              </a:ext>
            </a:extLst>
          </p:cNvPr>
          <p:cNvGrpSpPr>
            <a:grpSpLocks/>
          </p:cNvGrpSpPr>
          <p:nvPr/>
        </p:nvGrpSpPr>
        <p:grpSpPr bwMode="auto">
          <a:xfrm>
            <a:off x="7308304" y="115888"/>
            <a:ext cx="1668463" cy="792162"/>
            <a:chOff x="-540568" y="44624"/>
            <a:chExt cx="1668185" cy="792088"/>
          </a:xfrm>
        </p:grpSpPr>
        <p:pic>
          <p:nvPicPr>
            <p:cNvPr id="16" name="Picture 39">
              <a:extLst>
                <a:ext uri="{FF2B5EF4-FFF2-40B4-BE49-F238E27FC236}">
                  <a16:creationId xmlns:a16="http://schemas.microsoft.com/office/drawing/2014/main" id="{9DAAEFA3-CF49-4BB0-955D-F32DA3CEDB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528" y="44624"/>
              <a:ext cx="804089" cy="792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Immagine 4" descr="File:Flag of Europe.svg">
              <a:extLst>
                <a:ext uri="{FF2B5EF4-FFF2-40B4-BE49-F238E27FC236}">
                  <a16:creationId xmlns:a16="http://schemas.microsoft.com/office/drawing/2014/main" id="{6FBD9ADA-C863-4CD3-880E-6ADE747C21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40568" y="116632"/>
              <a:ext cx="792088" cy="548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9" name="Picture 38" descr="logo_FIRST">
            <a:extLst>
              <a:ext uri="{FF2B5EF4-FFF2-40B4-BE49-F238E27FC236}">
                <a16:creationId xmlns:a16="http://schemas.microsoft.com/office/drawing/2014/main" id="{43893194-DC0B-4EE0-A6BF-182D593B4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4717"/>
            <a:ext cx="2461856" cy="806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o 9"/>
          <p:cNvGrpSpPr/>
          <p:nvPr/>
        </p:nvGrpSpPr>
        <p:grpSpPr>
          <a:xfrm>
            <a:off x="443930" y="1370867"/>
            <a:ext cx="8340452" cy="4353940"/>
            <a:chOff x="-1004407" y="0"/>
            <a:chExt cx="5058449" cy="6090890"/>
          </a:xfrm>
          <a:solidFill>
            <a:srgbClr val="FF9900"/>
          </a:solidFill>
        </p:grpSpPr>
        <p:sp>
          <p:nvSpPr>
            <p:cNvPr id="11" name="Rettangolo arrotondato 10"/>
            <p:cNvSpPr/>
            <p:nvPr/>
          </p:nvSpPr>
          <p:spPr>
            <a:xfrm>
              <a:off x="3536" y="0"/>
              <a:ext cx="4050506" cy="5800505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it-IT" dirty="0"/>
            </a:p>
          </p:txBody>
        </p:sp>
        <p:sp>
          <p:nvSpPr>
            <p:cNvPr id="12" name="Rettangolo 11"/>
            <p:cNvSpPr/>
            <p:nvPr/>
          </p:nvSpPr>
          <p:spPr>
            <a:xfrm>
              <a:off x="-1004407" y="2489952"/>
              <a:ext cx="3251144" cy="3600938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0688" tIns="170688" rIns="170688" bIns="170688" spcCol="1270" anchor="ctr"/>
            <a:lstStyle/>
            <a:p>
              <a:pPr eaLnBrk="1" hangingPunct="1">
                <a:lnSpc>
                  <a:spcPct val="150000"/>
                </a:lnSpc>
                <a:buClr>
                  <a:srgbClr val="FF0000"/>
                </a:buClr>
                <a:buSzPct val="90000"/>
                <a:buFont typeface="Wingdings" panose="05000000000000000000" pitchFamily="2" charset="2"/>
                <a:buChar char="q"/>
                <a:defRPr/>
              </a:pPr>
              <a:r>
                <a:rPr lang="it-IT" sz="2500" dirty="0">
                  <a:solidFill>
                    <a:schemeClr val="accent1">
                      <a:lumMod val="50000"/>
                    </a:schemeClr>
                  </a:solidFill>
                </a:rPr>
                <a:t>Virtual </a:t>
              </a:r>
              <a:r>
                <a:rPr lang="it-IT" sz="2500" dirty="0" err="1">
                  <a:solidFill>
                    <a:schemeClr val="accent1">
                      <a:lumMod val="50000"/>
                    </a:schemeClr>
                  </a:solidFill>
                </a:rPr>
                <a:t>classroom</a:t>
              </a:r>
              <a:endParaRPr lang="it-IT" sz="2500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 eaLnBrk="1" hangingPunct="1">
                <a:lnSpc>
                  <a:spcPct val="150000"/>
                </a:lnSpc>
                <a:buClr>
                  <a:srgbClr val="FF0000"/>
                </a:buClr>
                <a:buSzPct val="90000"/>
                <a:buFont typeface="Wingdings" panose="05000000000000000000" pitchFamily="2" charset="2"/>
                <a:buChar char="q"/>
                <a:defRPr/>
              </a:pPr>
              <a:r>
                <a:rPr lang="it-IT" sz="2500" dirty="0" err="1">
                  <a:solidFill>
                    <a:schemeClr val="accent1">
                      <a:lumMod val="50000"/>
                    </a:schemeClr>
                  </a:solidFill>
                </a:rPr>
                <a:t>Presentations</a:t>
              </a:r>
              <a:endParaRPr lang="it-IT" sz="2500" dirty="0">
                <a:solidFill>
                  <a:schemeClr val="accent1">
                    <a:lumMod val="50000"/>
                  </a:schemeClr>
                </a:solidFill>
              </a:endParaRPr>
            </a:p>
            <a:p>
              <a:pPr eaLnBrk="1" hangingPunct="1">
                <a:lnSpc>
                  <a:spcPct val="150000"/>
                </a:lnSpc>
                <a:buClr>
                  <a:srgbClr val="FF0000"/>
                </a:buClr>
                <a:buSzPct val="90000"/>
                <a:buFont typeface="Wingdings" panose="05000000000000000000" pitchFamily="2" charset="2"/>
                <a:buChar char="q"/>
                <a:defRPr/>
              </a:pPr>
              <a:r>
                <a:rPr lang="it-IT" sz="2500" dirty="0">
                  <a:solidFill>
                    <a:schemeClr val="accent1">
                      <a:lumMod val="50000"/>
                    </a:schemeClr>
                  </a:solidFill>
                </a:rPr>
                <a:t>Critical </a:t>
              </a:r>
              <a:r>
                <a:rPr lang="it-IT" sz="2500" dirty="0" err="1">
                  <a:solidFill>
                    <a:schemeClr val="accent1">
                      <a:lumMod val="50000"/>
                    </a:schemeClr>
                  </a:solidFill>
                </a:rPr>
                <a:t>reflection</a:t>
              </a:r>
              <a:r>
                <a:rPr lang="it-IT" sz="2500" dirty="0">
                  <a:solidFill>
                    <a:schemeClr val="accent1">
                      <a:lumMod val="50000"/>
                    </a:schemeClr>
                  </a:solidFill>
                </a:rPr>
                <a:t> activities</a:t>
              </a:r>
            </a:p>
            <a:p>
              <a:pPr>
                <a:lnSpc>
                  <a:spcPct val="150000"/>
                </a:lnSpc>
                <a:buClr>
                  <a:srgbClr val="FF0000"/>
                </a:buClr>
                <a:buSzPct val="90000"/>
                <a:buFont typeface="Wingdings" panose="05000000000000000000" pitchFamily="2" charset="2"/>
                <a:buChar char="q"/>
                <a:defRPr/>
              </a:pPr>
              <a:r>
                <a:rPr lang="it-IT" sz="2500" dirty="0">
                  <a:solidFill>
                    <a:schemeClr val="accent1">
                      <a:lumMod val="50000"/>
                    </a:schemeClr>
                  </a:solidFill>
                </a:rPr>
                <a:t>Group activities (Zoom rooms)</a:t>
              </a:r>
            </a:p>
            <a:p>
              <a:endParaRPr lang="en-US" sz="2000" b="1" dirty="0">
                <a:solidFill>
                  <a:schemeClr val="tx2"/>
                </a:solidFill>
              </a:endParaRPr>
            </a:p>
          </p:txBody>
        </p:sp>
      </p:grpSp>
      <p:sp>
        <p:nvSpPr>
          <p:cNvPr id="2" name="Segnaposto piè di pagina 1">
            <a:extLst>
              <a:ext uri="{FF2B5EF4-FFF2-40B4-BE49-F238E27FC236}">
                <a16:creationId xmlns:a16="http://schemas.microsoft.com/office/drawing/2014/main" id="{2BCE518C-4AA6-49DB-8836-9734AD9C5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BEE4757F-0493-4BC0-86C6-152C94218378}"/>
              </a:ext>
            </a:extLst>
          </p:cNvPr>
          <p:cNvGrpSpPr>
            <a:grpSpLocks/>
          </p:cNvGrpSpPr>
          <p:nvPr/>
        </p:nvGrpSpPr>
        <p:grpSpPr bwMode="auto">
          <a:xfrm>
            <a:off x="7308304" y="115888"/>
            <a:ext cx="1668463" cy="792162"/>
            <a:chOff x="-540568" y="44624"/>
            <a:chExt cx="1668185" cy="792088"/>
          </a:xfrm>
        </p:grpSpPr>
        <p:pic>
          <p:nvPicPr>
            <p:cNvPr id="16" name="Picture 39">
              <a:extLst>
                <a:ext uri="{FF2B5EF4-FFF2-40B4-BE49-F238E27FC236}">
                  <a16:creationId xmlns:a16="http://schemas.microsoft.com/office/drawing/2014/main" id="{9DAAEFA3-CF49-4BB0-955D-F32DA3CEDB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528" y="44624"/>
              <a:ext cx="804089" cy="792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Immagine 4" descr="File:Flag of Europe.svg">
              <a:extLst>
                <a:ext uri="{FF2B5EF4-FFF2-40B4-BE49-F238E27FC236}">
                  <a16:creationId xmlns:a16="http://schemas.microsoft.com/office/drawing/2014/main" id="{6FBD9ADA-C863-4CD3-880E-6ADE747C21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40568" y="116632"/>
              <a:ext cx="792088" cy="548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9" name="Picture 38" descr="logo_FIRST">
            <a:extLst>
              <a:ext uri="{FF2B5EF4-FFF2-40B4-BE49-F238E27FC236}">
                <a16:creationId xmlns:a16="http://schemas.microsoft.com/office/drawing/2014/main" id="{43893194-DC0B-4EE0-A6BF-182D593B48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4717"/>
            <a:ext cx="2461856" cy="806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 descr="Dissemination policy | Cochrane Incontinence">
            <a:extLst>
              <a:ext uri="{FF2B5EF4-FFF2-40B4-BE49-F238E27FC236}">
                <a16:creationId xmlns:a16="http://schemas.microsoft.com/office/drawing/2014/main" id="{D595D0D2-34DC-4181-9D85-7F32ED0B51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5536" y="1340768"/>
            <a:ext cx="4728464" cy="2664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869" name="Rettangolo 11"/>
          <p:cNvSpPr>
            <a:spLocks noChangeArrowheads="1"/>
          </p:cNvSpPr>
          <p:nvPr/>
        </p:nvSpPr>
        <p:spPr bwMode="auto">
          <a:xfrm>
            <a:off x="-540568" y="1413969"/>
            <a:ext cx="49688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METHODOLOGY</a:t>
            </a:r>
          </a:p>
        </p:txBody>
      </p:sp>
    </p:spTree>
    <p:extLst>
      <p:ext uri="{BB962C8B-B14F-4D97-AF65-F5344CB8AC3E}">
        <p14:creationId xmlns:p14="http://schemas.microsoft.com/office/powerpoint/2010/main" val="1627938751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AA6F1761-4F5E-453D-8FC6-82DAD964E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5856" y="-28121"/>
            <a:ext cx="2981548" cy="1008849"/>
          </a:xfrm>
        </p:spPr>
        <p:txBody>
          <a:bodyPr/>
          <a:lstStyle/>
          <a:p>
            <a:r>
              <a:rPr lang="it-IT" altLang="it-IT" sz="2500" b="1" dirty="0"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Agenda 15 </a:t>
            </a:r>
            <a:r>
              <a:rPr lang="it-IT" altLang="it-IT" sz="2500" b="1" dirty="0" err="1"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July</a:t>
            </a:r>
            <a:endParaRPr lang="it-IT" sz="2500" b="1" dirty="0"/>
          </a:p>
        </p:txBody>
      </p:sp>
      <p:grpSp>
        <p:nvGrpSpPr>
          <p:cNvPr id="7" name="Gruppo 11">
            <a:extLst>
              <a:ext uri="{FF2B5EF4-FFF2-40B4-BE49-F238E27FC236}">
                <a16:creationId xmlns:a16="http://schemas.microsoft.com/office/drawing/2014/main" id="{7BC1ABF5-D2F6-4F99-B7F3-F97A27EB7806}"/>
              </a:ext>
            </a:extLst>
          </p:cNvPr>
          <p:cNvGrpSpPr>
            <a:grpSpLocks/>
          </p:cNvGrpSpPr>
          <p:nvPr/>
        </p:nvGrpSpPr>
        <p:grpSpPr bwMode="auto">
          <a:xfrm>
            <a:off x="7308304" y="115888"/>
            <a:ext cx="1668463" cy="792162"/>
            <a:chOff x="-540568" y="44624"/>
            <a:chExt cx="1668185" cy="792088"/>
          </a:xfrm>
        </p:grpSpPr>
        <p:pic>
          <p:nvPicPr>
            <p:cNvPr id="8" name="Picture 39">
              <a:extLst>
                <a:ext uri="{FF2B5EF4-FFF2-40B4-BE49-F238E27FC236}">
                  <a16:creationId xmlns:a16="http://schemas.microsoft.com/office/drawing/2014/main" id="{9544651C-9BE8-4213-B8EE-5296EBCD0E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528" y="44624"/>
              <a:ext cx="804089" cy="792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Immagine 4" descr="File:Flag of Europe.svg">
              <a:extLst>
                <a:ext uri="{FF2B5EF4-FFF2-40B4-BE49-F238E27FC236}">
                  <a16:creationId xmlns:a16="http://schemas.microsoft.com/office/drawing/2014/main" id="{009AD069-751D-4844-9CAA-8E9D7711BDB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40568" y="116632"/>
              <a:ext cx="792088" cy="548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" name="Picture 38" descr="logo_FIRST">
            <a:extLst>
              <a:ext uri="{FF2B5EF4-FFF2-40B4-BE49-F238E27FC236}">
                <a16:creationId xmlns:a16="http://schemas.microsoft.com/office/drawing/2014/main" id="{944A9E61-53B5-4A5D-91F8-F899F5D99F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4717"/>
            <a:ext cx="2461856" cy="806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ttangolo 13">
            <a:extLst>
              <a:ext uri="{FF2B5EF4-FFF2-40B4-BE49-F238E27FC236}">
                <a16:creationId xmlns:a16="http://schemas.microsoft.com/office/drawing/2014/main" id="{05AB946A-A778-4193-8CE3-78AA4E180E6B}"/>
              </a:ext>
            </a:extLst>
          </p:cNvPr>
          <p:cNvSpPr/>
          <p:nvPr/>
        </p:nvSpPr>
        <p:spPr>
          <a:xfrm>
            <a:off x="539684" y="987630"/>
            <a:ext cx="7560840" cy="5578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spcAft>
                <a:spcPts val="400"/>
              </a:spcAft>
            </a:pPr>
            <a:r>
              <a:rPr lang="it-IT" sz="1600" b="1" dirty="0">
                <a:latin typeface="+mn-lt"/>
              </a:rPr>
              <a:t>09:30</a:t>
            </a:r>
            <a:r>
              <a:rPr lang="it-IT" sz="1600" dirty="0">
                <a:latin typeface="+mn-lt"/>
              </a:rPr>
              <a:t> Opening </a:t>
            </a:r>
          </a:p>
          <a:p>
            <a:pPr marL="285750" indent="-285750">
              <a:lnSpc>
                <a:spcPct val="114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latin typeface="+mn-lt"/>
              </a:rPr>
              <a:t>Project </a:t>
            </a:r>
            <a:r>
              <a:rPr lang="it-IT" sz="1600" dirty="0" err="1">
                <a:latin typeface="+mn-lt"/>
              </a:rPr>
              <a:t>presentation</a:t>
            </a:r>
            <a:r>
              <a:rPr lang="it-IT" sz="1600" dirty="0">
                <a:latin typeface="+mn-lt"/>
              </a:rPr>
              <a:t> </a:t>
            </a:r>
          </a:p>
          <a:p>
            <a:pPr marL="285750" indent="-285750">
              <a:lnSpc>
                <a:spcPct val="114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it-IT" sz="1600" dirty="0" err="1">
                <a:latin typeface="+mn-lt"/>
              </a:rPr>
              <a:t>Participants</a:t>
            </a:r>
            <a:r>
              <a:rPr lang="it-IT" sz="1600" dirty="0">
                <a:latin typeface="+mn-lt"/>
              </a:rPr>
              <a:t>’ </a:t>
            </a:r>
            <a:r>
              <a:rPr lang="it-IT" sz="1600" dirty="0" err="1">
                <a:latin typeface="+mn-lt"/>
              </a:rPr>
              <a:t>icebreaker</a:t>
            </a:r>
            <a:r>
              <a:rPr lang="it-IT" sz="1600" dirty="0">
                <a:latin typeface="+mn-lt"/>
              </a:rPr>
              <a:t> </a:t>
            </a:r>
          </a:p>
          <a:p>
            <a:pPr marL="285750" indent="-285750">
              <a:lnSpc>
                <a:spcPct val="114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it-IT" sz="1600" dirty="0">
                <a:latin typeface="+mn-lt"/>
              </a:rPr>
              <a:t>Training </a:t>
            </a:r>
            <a:r>
              <a:rPr lang="it-IT" sz="1600" dirty="0" err="1">
                <a:latin typeface="+mn-lt"/>
              </a:rPr>
              <a:t>course</a:t>
            </a:r>
            <a:r>
              <a:rPr lang="it-IT" sz="1600" dirty="0">
                <a:latin typeface="+mn-lt"/>
              </a:rPr>
              <a:t> </a:t>
            </a:r>
            <a:r>
              <a:rPr lang="it-IT" sz="1600" dirty="0" err="1">
                <a:latin typeface="+mn-lt"/>
              </a:rPr>
              <a:t>introduction</a:t>
            </a:r>
            <a:r>
              <a:rPr lang="it-IT" sz="1600" dirty="0">
                <a:latin typeface="+mn-lt"/>
              </a:rPr>
              <a:t> </a:t>
            </a:r>
          </a:p>
          <a:p>
            <a:pPr algn="ctr">
              <a:lnSpc>
                <a:spcPct val="114000"/>
              </a:lnSpc>
              <a:spcAft>
                <a:spcPts val="400"/>
              </a:spcAft>
            </a:pPr>
            <a:r>
              <a:rPr lang="it-IT" sz="1600" b="1" dirty="0">
                <a:latin typeface="+mn-lt"/>
              </a:rPr>
              <a:t>11:00 Coffee Break </a:t>
            </a:r>
          </a:p>
          <a:p>
            <a:pPr marL="285750" indent="-285750">
              <a:lnSpc>
                <a:spcPct val="114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Conceptual introduction to the topic – </a:t>
            </a:r>
            <a:r>
              <a:rPr lang="en-US" sz="1600" i="1" dirty="0">
                <a:latin typeface="+mn-lt"/>
              </a:rPr>
              <a:t>Domenico </a:t>
            </a:r>
            <a:r>
              <a:rPr lang="en-US" sz="1600" i="1" dirty="0" err="1">
                <a:latin typeface="+mn-lt"/>
              </a:rPr>
              <a:t>Iodice</a:t>
            </a:r>
            <a:endParaRPr lang="en-US" sz="1600" i="1" dirty="0">
              <a:latin typeface="+mn-lt"/>
            </a:endParaRPr>
          </a:p>
          <a:p>
            <a:pPr marL="285750" indent="-285750">
              <a:lnSpc>
                <a:spcPct val="114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Presentation of research objectives and methodology – </a:t>
            </a:r>
            <a:r>
              <a:rPr lang="en-US" sz="1600" i="1" dirty="0">
                <a:latin typeface="+mn-lt"/>
              </a:rPr>
              <a:t>Francesco </a:t>
            </a:r>
            <a:r>
              <a:rPr lang="en-US" sz="1600" i="1" dirty="0" err="1">
                <a:latin typeface="+mn-lt"/>
              </a:rPr>
              <a:t>Discanno</a:t>
            </a:r>
            <a:endParaRPr lang="en-US" sz="1600" i="1" dirty="0">
              <a:latin typeface="+mn-lt"/>
            </a:endParaRPr>
          </a:p>
          <a:p>
            <a:pPr marL="285750" indent="-285750">
              <a:lnSpc>
                <a:spcPct val="114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endParaRPr lang="en-US" sz="1600" dirty="0">
              <a:latin typeface="+mn-lt"/>
            </a:endParaRPr>
          </a:p>
          <a:p>
            <a:pPr marL="285750" indent="-285750">
              <a:lnSpc>
                <a:spcPct val="114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The impact of MiFID II and digitalization on labor and contractual profiles in the European financial sector -  </a:t>
            </a:r>
            <a:r>
              <a:rPr lang="it-IT" sz="1600" i="1" dirty="0" err="1">
                <a:latin typeface="+mn-lt"/>
              </a:rPr>
              <a:t>Adapt</a:t>
            </a:r>
            <a:r>
              <a:rPr lang="it-IT" sz="1600" i="1" dirty="0">
                <a:latin typeface="+mn-lt"/>
              </a:rPr>
              <a:t> </a:t>
            </a:r>
            <a:endParaRPr lang="it-IT" sz="1600" dirty="0">
              <a:latin typeface="+mn-lt"/>
            </a:endParaRPr>
          </a:p>
          <a:p>
            <a:pPr marL="285750" indent="-285750">
              <a:lnSpc>
                <a:spcPct val="114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Activity in plenary and debate </a:t>
            </a:r>
          </a:p>
          <a:p>
            <a:pPr>
              <a:lnSpc>
                <a:spcPct val="114000"/>
              </a:lnSpc>
              <a:spcAft>
                <a:spcPts val="400"/>
              </a:spcAft>
            </a:pPr>
            <a:endParaRPr lang="it-IT" sz="1600" dirty="0">
              <a:latin typeface="+mn-lt"/>
            </a:endParaRPr>
          </a:p>
          <a:p>
            <a:pPr algn="ctr">
              <a:lnSpc>
                <a:spcPct val="114000"/>
              </a:lnSpc>
              <a:spcAft>
                <a:spcPts val="400"/>
              </a:spcAft>
            </a:pPr>
            <a:r>
              <a:rPr lang="it-IT" sz="1600" b="1" dirty="0">
                <a:latin typeface="+mn-lt"/>
              </a:rPr>
              <a:t>13:00 Lunch break </a:t>
            </a:r>
          </a:p>
          <a:p>
            <a:pPr>
              <a:lnSpc>
                <a:spcPct val="114000"/>
              </a:lnSpc>
              <a:spcAft>
                <a:spcPts val="400"/>
              </a:spcAft>
            </a:pPr>
            <a:r>
              <a:rPr lang="en-US" sz="1600" b="1" dirty="0">
                <a:latin typeface="+mn-lt"/>
              </a:rPr>
              <a:t>14:30</a:t>
            </a:r>
            <a:r>
              <a:rPr lang="en-US" sz="1600" dirty="0">
                <a:latin typeface="+mn-lt"/>
              </a:rPr>
              <a:t> The impact of MiFID II and digitalization on job quality and H&amp;S in the European financial sector  -  </a:t>
            </a:r>
            <a:r>
              <a:rPr lang="en-US" sz="1600" i="1" dirty="0">
                <a:latin typeface="+mn-lt"/>
              </a:rPr>
              <a:t>Finnish Institute of Occupational Health (FIOH) </a:t>
            </a:r>
            <a:endParaRPr lang="en-US" sz="1600" dirty="0">
              <a:latin typeface="+mn-lt"/>
            </a:endParaRPr>
          </a:p>
          <a:p>
            <a:pPr marL="285750" indent="-285750">
              <a:lnSpc>
                <a:spcPct val="114000"/>
              </a:lnSpc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latin typeface="+mn-lt"/>
              </a:rPr>
              <a:t>Activity in plenary and debate </a:t>
            </a:r>
            <a:endParaRPr lang="en-US" dirty="0">
              <a:latin typeface="+mn-lt"/>
            </a:endParaRPr>
          </a:p>
          <a:p>
            <a:endParaRPr lang="it-IT" dirty="0">
              <a:latin typeface="+mn-lt"/>
            </a:endParaRPr>
          </a:p>
        </p:txBody>
      </p:sp>
      <p:sp>
        <p:nvSpPr>
          <p:cNvPr id="15" name="Segnaposto piè di pagina 14">
            <a:extLst>
              <a:ext uri="{FF2B5EF4-FFF2-40B4-BE49-F238E27FC236}">
                <a16:creationId xmlns:a16="http://schemas.microsoft.com/office/drawing/2014/main" id="{9A86E4C8-3CA2-4CE6-9B53-81EC33B5D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VS/2019/0097 ON LINE TRAINING COURSE – 15-16 July 2021 - </a:t>
            </a:r>
            <a:r>
              <a:rPr lang="en-US" dirty="0" err="1"/>
              <a:t>AMasiello</a:t>
            </a:r>
            <a:endParaRPr lang="it-IT" dirty="0"/>
          </a:p>
        </p:txBody>
      </p:sp>
      <p:pic>
        <p:nvPicPr>
          <p:cNvPr id="3078" name="Picture 6" descr="Stopwatch clipart track, Picture #2085292 stopwatch clipart track">
            <a:extLst>
              <a:ext uri="{FF2B5EF4-FFF2-40B4-BE49-F238E27FC236}">
                <a16:creationId xmlns:a16="http://schemas.microsoft.com/office/drawing/2014/main" id="{42D56B48-200A-4757-A32A-1F24817B26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700808"/>
            <a:ext cx="1124744" cy="112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o 11">
            <a:extLst>
              <a:ext uri="{FF2B5EF4-FFF2-40B4-BE49-F238E27FC236}">
                <a16:creationId xmlns:a16="http://schemas.microsoft.com/office/drawing/2014/main" id="{7BC1ABF5-D2F6-4F99-B7F3-F97A27EB7806}"/>
              </a:ext>
            </a:extLst>
          </p:cNvPr>
          <p:cNvGrpSpPr>
            <a:grpSpLocks/>
          </p:cNvGrpSpPr>
          <p:nvPr/>
        </p:nvGrpSpPr>
        <p:grpSpPr bwMode="auto">
          <a:xfrm>
            <a:off x="7596336" y="115888"/>
            <a:ext cx="1380431" cy="671790"/>
            <a:chOff x="-540568" y="44624"/>
            <a:chExt cx="1668185" cy="792088"/>
          </a:xfrm>
        </p:grpSpPr>
        <p:pic>
          <p:nvPicPr>
            <p:cNvPr id="8" name="Picture 39">
              <a:extLst>
                <a:ext uri="{FF2B5EF4-FFF2-40B4-BE49-F238E27FC236}">
                  <a16:creationId xmlns:a16="http://schemas.microsoft.com/office/drawing/2014/main" id="{9544651C-9BE8-4213-B8EE-5296EBCD0E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528" y="44624"/>
              <a:ext cx="804089" cy="792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Immagine 4" descr="File:Flag of Europe.svg">
              <a:extLst>
                <a:ext uri="{FF2B5EF4-FFF2-40B4-BE49-F238E27FC236}">
                  <a16:creationId xmlns:a16="http://schemas.microsoft.com/office/drawing/2014/main" id="{009AD069-751D-4844-9CAA-8E9D7711BDB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40568" y="116632"/>
              <a:ext cx="792088" cy="548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" name="Picture 38" descr="logo_FIRST">
            <a:extLst>
              <a:ext uri="{FF2B5EF4-FFF2-40B4-BE49-F238E27FC236}">
                <a16:creationId xmlns:a16="http://schemas.microsoft.com/office/drawing/2014/main" id="{944A9E61-53B5-4A5D-91F8-F899F5D99F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4718"/>
            <a:ext cx="1872208" cy="61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A3EA8210-60BD-43AB-A6F6-CA301117E7E1}"/>
              </a:ext>
            </a:extLst>
          </p:cNvPr>
          <p:cNvSpPr/>
          <p:nvPr/>
        </p:nvSpPr>
        <p:spPr>
          <a:xfrm>
            <a:off x="173373" y="1340768"/>
            <a:ext cx="8797254" cy="487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>
                <a:latin typeface="+mn-lt"/>
              </a:rPr>
              <a:t>09:15 - 09:30 </a:t>
            </a:r>
            <a:r>
              <a:rPr lang="en-US" dirty="0">
                <a:latin typeface="+mn-lt"/>
              </a:rPr>
              <a:t>Connection opening, welcome 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>
                <a:latin typeface="+mn-lt"/>
              </a:rPr>
              <a:t>09:30</a:t>
            </a:r>
            <a:r>
              <a:rPr lang="en-US" dirty="0">
                <a:latin typeface="+mn-lt"/>
              </a:rPr>
              <a:t>  Opening and 1st day recap </a:t>
            </a:r>
          </a:p>
          <a:p>
            <a:pPr marL="285750" indent="-28575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The impact of MiFID II and digitalization on company organization and labor demand &amp; employability in the European financial sector -  </a:t>
            </a:r>
            <a:r>
              <a:rPr lang="fr-FR" i="1" dirty="0">
                <a:latin typeface="+mn-lt"/>
              </a:rPr>
              <a:t>Central </a:t>
            </a:r>
            <a:r>
              <a:rPr lang="fr-FR" i="1" dirty="0" err="1">
                <a:latin typeface="+mn-lt"/>
              </a:rPr>
              <a:t>European</a:t>
            </a:r>
            <a:r>
              <a:rPr lang="fr-FR" i="1" dirty="0">
                <a:latin typeface="+mn-lt"/>
              </a:rPr>
              <a:t> Labour </a:t>
            </a:r>
            <a:r>
              <a:rPr lang="fr-FR" i="1" dirty="0" err="1">
                <a:latin typeface="+mn-lt"/>
              </a:rPr>
              <a:t>Studies</a:t>
            </a:r>
            <a:r>
              <a:rPr lang="fr-FR" i="1" dirty="0">
                <a:latin typeface="+mn-lt"/>
              </a:rPr>
              <a:t> Institute (CELSI) </a:t>
            </a:r>
            <a:endParaRPr lang="fr-FR" dirty="0">
              <a:latin typeface="+mn-lt"/>
            </a:endParaRPr>
          </a:p>
          <a:p>
            <a:pPr marL="285750" indent="-28575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Activity in plenary and debate </a:t>
            </a:r>
          </a:p>
          <a:p>
            <a:pPr marL="285750" indent="-28575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Survey findings on </a:t>
            </a:r>
            <a:r>
              <a:rPr lang="en-US" dirty="0" err="1">
                <a:latin typeface="+mn-lt"/>
              </a:rPr>
              <a:t>Mifid</a:t>
            </a:r>
            <a:r>
              <a:rPr lang="en-US" dirty="0">
                <a:latin typeface="+mn-lt"/>
              </a:rPr>
              <a:t> II perception from expert &amp; practitioner observers - </a:t>
            </a:r>
            <a:r>
              <a:rPr lang="en-US" i="1" dirty="0">
                <a:latin typeface="+mn-lt"/>
              </a:rPr>
              <a:t>Francesco </a:t>
            </a:r>
            <a:r>
              <a:rPr lang="en-US" i="1" dirty="0" err="1">
                <a:latin typeface="+mn-lt"/>
              </a:rPr>
              <a:t>Discanno</a:t>
            </a:r>
            <a:endParaRPr lang="en-US" i="1" dirty="0">
              <a:latin typeface="+mn-lt"/>
            </a:endParaRPr>
          </a:p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it-IT" b="1" dirty="0">
                <a:latin typeface="+mn-lt"/>
              </a:rPr>
              <a:t>11:00 Coffee Break </a:t>
            </a:r>
          </a:p>
          <a:p>
            <a:pPr marL="285750" indent="-28575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Group Activity and debriefing in plenary </a:t>
            </a:r>
          </a:p>
          <a:p>
            <a:pPr marL="285750" indent="-28575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The EU project guidelines and policy recommendations - </a:t>
            </a:r>
            <a:r>
              <a:rPr lang="en-US" i="1" dirty="0">
                <a:latin typeface="+mn-lt"/>
              </a:rPr>
              <a:t>Domenico </a:t>
            </a:r>
            <a:r>
              <a:rPr lang="en-US" i="1" dirty="0" err="1">
                <a:latin typeface="+mn-lt"/>
              </a:rPr>
              <a:t>Iodice</a:t>
            </a:r>
            <a:endParaRPr lang="en-US" i="1" dirty="0">
              <a:latin typeface="+mn-lt"/>
            </a:endParaRPr>
          </a:p>
          <a:p>
            <a:pPr marL="285750" indent="-28575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dirty="0" err="1">
                <a:latin typeface="+mn-lt"/>
              </a:rPr>
              <a:t>Final</a:t>
            </a:r>
            <a:r>
              <a:rPr lang="it-IT" dirty="0">
                <a:latin typeface="+mn-lt"/>
              </a:rPr>
              <a:t> </a:t>
            </a:r>
            <a:r>
              <a:rPr lang="it-IT" dirty="0" err="1">
                <a:latin typeface="+mn-lt"/>
              </a:rPr>
              <a:t>evaluation</a:t>
            </a:r>
            <a:r>
              <a:rPr lang="it-IT" dirty="0">
                <a:latin typeface="+mn-lt"/>
              </a:rPr>
              <a:t> in </a:t>
            </a:r>
            <a:r>
              <a:rPr lang="it-IT" dirty="0" err="1">
                <a:latin typeface="+mn-lt"/>
              </a:rPr>
              <a:t>plenary</a:t>
            </a:r>
            <a:r>
              <a:rPr lang="it-IT" dirty="0">
                <a:latin typeface="+mn-lt"/>
              </a:rPr>
              <a:t> </a:t>
            </a:r>
          </a:p>
          <a:p>
            <a:pPr algn="ctr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b="1" dirty="0">
                <a:latin typeface="+mn-lt"/>
              </a:rPr>
              <a:t>13:30 End of the training course </a:t>
            </a:r>
            <a:endParaRPr lang="it-IT" sz="1500" b="1" dirty="0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3DC7B6D-64F2-45A5-A28E-12688A664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00836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VS/2019/0097 ON LINE TRAINING COURSE – 15-16 July 2021 - </a:t>
            </a:r>
            <a:r>
              <a:rPr lang="en-US" dirty="0" err="1"/>
              <a:t>AMasiello</a:t>
            </a:r>
            <a:endParaRPr lang="it-IT" dirty="0"/>
          </a:p>
        </p:txBody>
      </p:sp>
      <p:pic>
        <p:nvPicPr>
          <p:cNvPr id="14" name="Picture 6" descr="Stopwatch clipart track, Picture #2085292 stopwatch clipart track">
            <a:extLst>
              <a:ext uri="{FF2B5EF4-FFF2-40B4-BE49-F238E27FC236}">
                <a16:creationId xmlns:a16="http://schemas.microsoft.com/office/drawing/2014/main" id="{9C868428-4D2F-4C90-B237-682860E3FA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9421" y="4628674"/>
            <a:ext cx="1124744" cy="1124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olo 2">
            <a:extLst>
              <a:ext uri="{FF2B5EF4-FFF2-40B4-BE49-F238E27FC236}">
                <a16:creationId xmlns:a16="http://schemas.microsoft.com/office/drawing/2014/main" id="{612A26CE-95AC-4E14-ABB8-67C85B3C3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75856" y="137621"/>
            <a:ext cx="2981548" cy="1008849"/>
          </a:xfrm>
        </p:spPr>
        <p:txBody>
          <a:bodyPr/>
          <a:lstStyle/>
          <a:p>
            <a:r>
              <a:rPr lang="it-IT" altLang="it-IT" sz="2500" b="1" dirty="0"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Agenda 16 </a:t>
            </a:r>
            <a:r>
              <a:rPr lang="it-IT" altLang="it-IT" sz="2500" b="1" dirty="0" err="1">
                <a:latin typeface="Century Gothic" panose="020B0502020202020204" pitchFamily="34" charset="0"/>
                <a:ea typeface="Century Gothic" panose="020B0502020202020204" pitchFamily="34" charset="0"/>
                <a:cs typeface="Century Gothic" panose="020B0502020202020204" pitchFamily="34" charset="0"/>
              </a:rPr>
              <a:t>July</a:t>
            </a:r>
            <a:endParaRPr lang="it-IT" sz="2500" b="1" dirty="0"/>
          </a:p>
        </p:txBody>
      </p:sp>
    </p:spTree>
    <p:extLst>
      <p:ext uri="{BB962C8B-B14F-4D97-AF65-F5344CB8AC3E}">
        <p14:creationId xmlns:p14="http://schemas.microsoft.com/office/powerpoint/2010/main" val="2340263185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olo 1">
            <a:extLst>
              <a:ext uri="{FF2B5EF4-FFF2-40B4-BE49-F238E27FC236}">
                <a16:creationId xmlns:a16="http://schemas.microsoft.com/office/drawing/2014/main" id="{982F4761-54AD-4C28-88D8-76E5C45E1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741" y="608696"/>
            <a:ext cx="7321550" cy="677862"/>
          </a:xfrm>
        </p:spPr>
        <p:txBody>
          <a:bodyPr/>
          <a:lstStyle/>
          <a:p>
            <a:r>
              <a:rPr lang="it-IT" altLang="it-IT" dirty="0"/>
              <a:t>The </a:t>
            </a:r>
            <a:r>
              <a:rPr lang="it-IT" altLang="it-IT" dirty="0" err="1"/>
              <a:t>virtual</a:t>
            </a:r>
            <a:r>
              <a:rPr lang="it-IT" altLang="it-IT" dirty="0"/>
              <a:t> </a:t>
            </a:r>
            <a:r>
              <a:rPr lang="it-IT" altLang="it-IT" dirty="0" err="1"/>
              <a:t>classroom</a:t>
            </a:r>
            <a:r>
              <a:rPr lang="it-IT" altLang="it-IT" dirty="0"/>
              <a:t> rules</a:t>
            </a:r>
          </a:p>
        </p:txBody>
      </p:sp>
      <p:sp>
        <p:nvSpPr>
          <p:cNvPr id="27652" name="Segnaposto contenuto 6">
            <a:extLst>
              <a:ext uri="{FF2B5EF4-FFF2-40B4-BE49-F238E27FC236}">
                <a16:creationId xmlns:a16="http://schemas.microsoft.com/office/drawing/2014/main" id="{7E121C5B-0002-470F-AD09-10AE07D9E844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251520" y="1286558"/>
            <a:ext cx="7962175" cy="5144488"/>
          </a:xfrm>
        </p:spPr>
        <p:txBody>
          <a:bodyPr/>
          <a:lstStyle/>
          <a:p>
            <a:pPr algn="just" eaLnBrk="1" hangingPunct="1">
              <a:lnSpc>
                <a:spcPct val="114000"/>
              </a:lnSpc>
              <a:buFont typeface="Wingdings" panose="05000000000000000000" pitchFamily="2" charset="2"/>
              <a:buChar char="q"/>
              <a:defRPr/>
            </a:pPr>
            <a:r>
              <a:rPr lang="en-US" altLang="it-IT" sz="1900" dirty="0"/>
              <a:t>Connect from a </a:t>
            </a:r>
            <a:r>
              <a:rPr lang="en-US" altLang="it-IT" sz="1900" b="1" dirty="0"/>
              <a:t>private location</a:t>
            </a:r>
          </a:p>
          <a:p>
            <a:pPr algn="just" eaLnBrk="1" hangingPunct="1">
              <a:lnSpc>
                <a:spcPct val="114000"/>
              </a:lnSpc>
              <a:buFont typeface="Wingdings" panose="05000000000000000000" pitchFamily="2" charset="2"/>
              <a:buChar char="q"/>
              <a:defRPr/>
            </a:pPr>
            <a:r>
              <a:rPr lang="en-US" altLang="it-IT" sz="1900" dirty="0"/>
              <a:t>Connect from a </a:t>
            </a:r>
            <a:r>
              <a:rPr lang="en-US" altLang="it-IT" sz="1900" b="1" dirty="0"/>
              <a:t>quiet place </a:t>
            </a:r>
            <a:r>
              <a:rPr lang="en-US" altLang="it-IT" sz="1900" dirty="0"/>
              <a:t>that </a:t>
            </a:r>
          </a:p>
          <a:p>
            <a:pPr marL="0" indent="0" algn="just" eaLnBrk="1" hangingPunct="1">
              <a:lnSpc>
                <a:spcPct val="114000"/>
              </a:lnSpc>
              <a:buNone/>
              <a:defRPr/>
            </a:pPr>
            <a:r>
              <a:rPr lang="en-US" altLang="it-IT" sz="1900" dirty="0"/>
              <a:t>encourages concentration</a:t>
            </a:r>
          </a:p>
          <a:p>
            <a:pPr algn="just" eaLnBrk="1" hangingPunct="1">
              <a:lnSpc>
                <a:spcPct val="114000"/>
              </a:lnSpc>
              <a:buFont typeface="Wingdings" panose="05000000000000000000" pitchFamily="2" charset="2"/>
              <a:buChar char="q"/>
              <a:defRPr/>
            </a:pPr>
            <a:r>
              <a:rPr lang="en-US" altLang="it-IT" sz="1900" b="1" dirty="0"/>
              <a:t>Follow</a:t>
            </a:r>
            <a:r>
              <a:rPr lang="en-US" altLang="it-IT" sz="1900" dirty="0"/>
              <a:t> from the beginning to end</a:t>
            </a:r>
          </a:p>
          <a:p>
            <a:pPr algn="just" eaLnBrk="1" hangingPunct="1">
              <a:lnSpc>
                <a:spcPct val="114000"/>
              </a:lnSpc>
              <a:buFont typeface="Wingdings" panose="05000000000000000000" pitchFamily="2" charset="2"/>
              <a:buChar char="q"/>
              <a:defRPr/>
            </a:pPr>
            <a:r>
              <a:rPr lang="en-US" altLang="it-IT" sz="1900" dirty="0"/>
              <a:t>Keep the audio </a:t>
            </a:r>
            <a:r>
              <a:rPr lang="en-US" altLang="it-IT" sz="1900" b="1" dirty="0"/>
              <a:t>muted</a:t>
            </a:r>
          </a:p>
          <a:p>
            <a:pPr algn="just" eaLnBrk="1" hangingPunct="1">
              <a:lnSpc>
                <a:spcPct val="114000"/>
              </a:lnSpc>
              <a:buFont typeface="Wingdings" panose="05000000000000000000" pitchFamily="2" charset="2"/>
              <a:buChar char="q"/>
              <a:defRPr/>
            </a:pPr>
            <a:r>
              <a:rPr lang="en-US" altLang="it-IT" sz="1900" dirty="0"/>
              <a:t>Keep the </a:t>
            </a:r>
            <a:r>
              <a:rPr lang="en-US" altLang="it-IT" sz="1900" b="1" dirty="0"/>
              <a:t>video on </a:t>
            </a:r>
            <a:r>
              <a:rPr lang="en-US" altLang="it-IT" sz="1900" dirty="0"/>
              <a:t>(as much as possible)</a:t>
            </a:r>
          </a:p>
          <a:p>
            <a:pPr algn="just" eaLnBrk="1" hangingPunct="1">
              <a:lnSpc>
                <a:spcPct val="114000"/>
              </a:lnSpc>
              <a:buFont typeface="Wingdings" panose="05000000000000000000" pitchFamily="2" charset="2"/>
              <a:buChar char="q"/>
              <a:defRPr/>
            </a:pPr>
            <a:r>
              <a:rPr lang="en-US" altLang="it-IT" sz="2200" dirty="0"/>
              <a:t>Use </a:t>
            </a:r>
            <a:r>
              <a:rPr lang="en-US" altLang="it-IT" sz="2200" b="1" dirty="0"/>
              <a:t>headphones</a:t>
            </a:r>
          </a:p>
          <a:p>
            <a:pPr algn="just" eaLnBrk="1" hangingPunct="1">
              <a:lnSpc>
                <a:spcPct val="114000"/>
              </a:lnSpc>
              <a:buFont typeface="Wingdings" panose="05000000000000000000" pitchFamily="2" charset="2"/>
              <a:buChar char="q"/>
              <a:defRPr/>
            </a:pPr>
            <a:r>
              <a:rPr lang="en-US" altLang="it-IT" sz="1900" b="1" dirty="0"/>
              <a:t>Raise</a:t>
            </a:r>
            <a:r>
              <a:rPr lang="en-US" altLang="it-IT" sz="1900" dirty="0"/>
              <a:t> your hand if you want to speak</a:t>
            </a:r>
          </a:p>
          <a:p>
            <a:pPr algn="just" eaLnBrk="1" hangingPunct="1">
              <a:lnSpc>
                <a:spcPct val="114000"/>
              </a:lnSpc>
              <a:buFont typeface="Wingdings" panose="05000000000000000000" pitchFamily="2" charset="2"/>
              <a:buChar char="q"/>
              <a:defRPr/>
            </a:pPr>
            <a:r>
              <a:rPr lang="en-US" altLang="it-IT" sz="1900" dirty="0"/>
              <a:t>Be </a:t>
            </a:r>
            <a:r>
              <a:rPr lang="en-US" altLang="it-IT" sz="1900" b="1" dirty="0"/>
              <a:t>brief</a:t>
            </a:r>
            <a:r>
              <a:rPr lang="en-US" altLang="it-IT" sz="1900" dirty="0"/>
              <a:t> and </a:t>
            </a:r>
            <a:r>
              <a:rPr lang="en-US" altLang="it-IT" sz="1900" b="1" dirty="0"/>
              <a:t>respect the given time limits </a:t>
            </a:r>
            <a:r>
              <a:rPr lang="en-US" altLang="it-IT" sz="1900" dirty="0"/>
              <a:t>when talking</a:t>
            </a:r>
          </a:p>
          <a:p>
            <a:pPr algn="just" eaLnBrk="1" hangingPunct="1">
              <a:lnSpc>
                <a:spcPct val="114000"/>
              </a:lnSpc>
              <a:buFont typeface="Wingdings" panose="05000000000000000000" pitchFamily="2" charset="2"/>
              <a:buChar char="q"/>
              <a:defRPr/>
            </a:pPr>
            <a:r>
              <a:rPr lang="en-US" altLang="it-IT" sz="1900" b="1" dirty="0"/>
              <a:t>Speak slowly and clear </a:t>
            </a:r>
            <a:r>
              <a:rPr lang="en-US" altLang="it-IT" sz="1900" dirty="0"/>
              <a:t>to facilitate interpretation</a:t>
            </a:r>
          </a:p>
          <a:p>
            <a:pPr algn="just" eaLnBrk="1" hangingPunct="1">
              <a:lnSpc>
                <a:spcPct val="114000"/>
              </a:lnSpc>
              <a:buFont typeface="Wingdings" panose="05000000000000000000" pitchFamily="2" charset="2"/>
              <a:buChar char="q"/>
              <a:defRPr/>
            </a:pPr>
            <a:r>
              <a:rPr lang="en-US" altLang="it-IT" sz="1900" dirty="0"/>
              <a:t>Leave mobile </a:t>
            </a:r>
            <a:r>
              <a:rPr lang="en-US" altLang="it-IT" sz="1900" b="1" dirty="0"/>
              <a:t>phones aside </a:t>
            </a:r>
          </a:p>
          <a:p>
            <a:pPr marL="0" indent="0" algn="just" eaLnBrk="1" hangingPunct="1">
              <a:lnSpc>
                <a:spcPct val="114000"/>
              </a:lnSpc>
              <a:buNone/>
              <a:defRPr/>
            </a:pPr>
            <a:r>
              <a:rPr lang="en-US" altLang="it-IT" sz="1900" dirty="0"/>
              <a:t>(except when required by teaching activities)</a:t>
            </a:r>
            <a:endParaRPr lang="it-IT" altLang="it-IT" sz="1900" dirty="0"/>
          </a:p>
        </p:txBody>
      </p:sp>
      <p:sp>
        <p:nvSpPr>
          <p:cNvPr id="2" name="Fumetto: ovale 1">
            <a:extLst>
              <a:ext uri="{FF2B5EF4-FFF2-40B4-BE49-F238E27FC236}">
                <a16:creationId xmlns:a16="http://schemas.microsoft.com/office/drawing/2014/main" id="{28539125-BCB1-45F6-BB3E-1ACB9B31FCDC}"/>
              </a:ext>
            </a:extLst>
          </p:cNvPr>
          <p:cNvSpPr/>
          <p:nvPr/>
        </p:nvSpPr>
        <p:spPr>
          <a:xfrm>
            <a:off x="6270015" y="3429000"/>
            <a:ext cx="2888432" cy="1741385"/>
          </a:xfrm>
          <a:prstGeom prst="wedgeEllipseCallout">
            <a:avLst>
              <a:gd name="adj1" fmla="val 51937"/>
              <a:gd name="adj2" fmla="val 9139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3300" b="1" i="1" dirty="0">
                <a:solidFill>
                  <a:schemeClr val="tx2"/>
                </a:solidFill>
              </a:rPr>
              <a:t>Are </a:t>
            </a:r>
            <a:r>
              <a:rPr lang="it-IT" sz="3300" b="1" i="1" dirty="0" err="1">
                <a:solidFill>
                  <a:schemeClr val="tx2"/>
                </a:solidFill>
              </a:rPr>
              <a:t>you</a:t>
            </a:r>
            <a:r>
              <a:rPr lang="it-IT" sz="3300" b="1" i="1" dirty="0">
                <a:solidFill>
                  <a:schemeClr val="tx2"/>
                </a:solidFill>
              </a:rPr>
              <a:t> in?</a:t>
            </a:r>
          </a:p>
        </p:txBody>
      </p:sp>
      <p:sp>
        <p:nvSpPr>
          <p:cNvPr id="3" name="Parentesi graffa chiusa 2">
            <a:extLst>
              <a:ext uri="{FF2B5EF4-FFF2-40B4-BE49-F238E27FC236}">
                <a16:creationId xmlns:a16="http://schemas.microsoft.com/office/drawing/2014/main" id="{7B1C1DB5-93C1-40CC-A863-59362C84D445}"/>
              </a:ext>
            </a:extLst>
          </p:cNvPr>
          <p:cNvSpPr/>
          <p:nvPr/>
        </p:nvSpPr>
        <p:spPr>
          <a:xfrm>
            <a:off x="5531668" y="1398714"/>
            <a:ext cx="1447800" cy="5230813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t-IT" dirty="0"/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2AC790DF-D775-4BB8-A392-7A1E04B128DD}"/>
              </a:ext>
            </a:extLst>
          </p:cNvPr>
          <p:cNvGrpSpPr>
            <a:grpSpLocks/>
          </p:cNvGrpSpPr>
          <p:nvPr/>
        </p:nvGrpSpPr>
        <p:grpSpPr bwMode="auto">
          <a:xfrm>
            <a:off x="7523794" y="115888"/>
            <a:ext cx="1452973" cy="687025"/>
            <a:chOff x="-540568" y="44624"/>
            <a:chExt cx="1668185" cy="792088"/>
          </a:xfrm>
        </p:grpSpPr>
        <p:pic>
          <p:nvPicPr>
            <p:cNvPr id="8" name="Picture 39">
              <a:extLst>
                <a:ext uri="{FF2B5EF4-FFF2-40B4-BE49-F238E27FC236}">
                  <a16:creationId xmlns:a16="http://schemas.microsoft.com/office/drawing/2014/main" id="{5B9543C1-3804-43CE-BAD7-7E925F0231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528" y="44624"/>
              <a:ext cx="804089" cy="792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Immagine 4" descr="File:Flag of Europe.svg">
              <a:extLst>
                <a:ext uri="{FF2B5EF4-FFF2-40B4-BE49-F238E27FC236}">
                  <a16:creationId xmlns:a16="http://schemas.microsoft.com/office/drawing/2014/main" id="{BE79C825-02A9-43A8-9B65-C7AF5C4545D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540568" y="116632"/>
              <a:ext cx="792088" cy="548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" name="Picture 38" descr="logo_FIRST">
            <a:extLst>
              <a:ext uri="{FF2B5EF4-FFF2-40B4-BE49-F238E27FC236}">
                <a16:creationId xmlns:a16="http://schemas.microsoft.com/office/drawing/2014/main" id="{4C6D3187-47D7-4C31-A7A2-339AFD1036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79" y="60078"/>
            <a:ext cx="1873833" cy="613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3B94448-BA49-4AC8-B2A3-42E46769F8A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VS/2019/0097 ON LINE TRAINING COURSE – 15-16 July 2021 - AMasiello</a:t>
            </a:r>
            <a:endParaRPr lang="it-IT" dirty="0"/>
          </a:p>
        </p:txBody>
      </p:sp>
      <p:pic>
        <p:nvPicPr>
          <p:cNvPr id="3074" name="Picture 2" descr="IC MARCO POLO » Patto di corresponsabilità">
            <a:extLst>
              <a:ext uri="{FF2B5EF4-FFF2-40B4-BE49-F238E27FC236}">
                <a16:creationId xmlns:a16="http://schemas.microsoft.com/office/drawing/2014/main" id="{B53F0912-7AB0-4209-99AD-8643C4944C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9077" y="1398714"/>
            <a:ext cx="1856994" cy="1842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239699" y="4365104"/>
            <a:ext cx="8937651" cy="1569656"/>
          </a:xfrm>
          <a:prstGeom prst="rect">
            <a:avLst/>
          </a:prstGeom>
          <a:noFill/>
        </p:spPr>
        <p:txBody>
          <a:bodyPr wrap="square" lIns="91435" tIns="45718" rIns="91435" bIns="45718">
            <a:spAutoFit/>
          </a:bodyPr>
          <a:lstStyle/>
          <a:p>
            <a:pPr algn="ctr">
              <a:defRPr/>
            </a:pPr>
            <a:r>
              <a:rPr lang="en-GB" sz="96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LET’S START!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248000" cy="365125"/>
          </a:xfrm>
        </p:spPr>
        <p:txBody>
          <a:bodyPr/>
          <a:lstStyle/>
          <a:p>
            <a:pPr>
              <a:defRPr/>
            </a:pPr>
            <a:r>
              <a:rPr lang="en-US" sz="1400"/>
              <a:t>VS/2019/0097 ON LINE TRAINING COURSE – 15-16 July 2021 - AMasiello</a:t>
            </a:r>
            <a:endParaRPr lang="it-IT" sz="1400" dirty="0"/>
          </a:p>
        </p:txBody>
      </p:sp>
      <p:grpSp>
        <p:nvGrpSpPr>
          <p:cNvPr id="2" name="Gruppo 1">
            <a:extLst>
              <a:ext uri="{FF2B5EF4-FFF2-40B4-BE49-F238E27FC236}">
                <a16:creationId xmlns:a16="http://schemas.microsoft.com/office/drawing/2014/main" id="{D51DC42E-F947-49EB-9530-B2DD0325E14A}"/>
              </a:ext>
            </a:extLst>
          </p:cNvPr>
          <p:cNvGrpSpPr/>
          <p:nvPr/>
        </p:nvGrpSpPr>
        <p:grpSpPr>
          <a:xfrm>
            <a:off x="1155577" y="170254"/>
            <a:ext cx="7552604" cy="2730500"/>
            <a:chOff x="1155577" y="170254"/>
            <a:chExt cx="7552604" cy="2730500"/>
          </a:xfrm>
        </p:grpSpPr>
        <p:pic>
          <p:nvPicPr>
            <p:cNvPr id="6" name="Immagine 10332">
              <a:extLst>
                <a:ext uri="{FF2B5EF4-FFF2-40B4-BE49-F238E27FC236}">
                  <a16:creationId xmlns:a16="http://schemas.microsoft.com/office/drawing/2014/main" id="{D8A505AC-1BE9-4515-83C1-7B5A603634E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5577" y="170254"/>
              <a:ext cx="6865938" cy="273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3">
              <a:extLst>
                <a:ext uri="{FF2B5EF4-FFF2-40B4-BE49-F238E27FC236}">
                  <a16:creationId xmlns:a16="http://schemas.microsoft.com/office/drawing/2014/main" id="{91D32BD7-D224-48E7-8099-DA8B64E545D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92602" y="1509893"/>
              <a:ext cx="1215579" cy="12155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CasellaDiTesto 10333">
            <a:extLst>
              <a:ext uri="{FF2B5EF4-FFF2-40B4-BE49-F238E27FC236}">
                <a16:creationId xmlns:a16="http://schemas.microsoft.com/office/drawing/2014/main" id="{041324F4-EDB7-4998-A3E1-87C1C8F65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176" y="3147062"/>
            <a:ext cx="8452048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en-GB" altLang="it-IT" sz="1600" b="1" i="1" dirty="0"/>
              <a:t>Changes in the financial Labour Market: the impact of Directive 2014/65 (MiFID II) and Digitalization. The key-role of Social Dialogue and Industrial Relations to manage the transition from 'traditional' to 'hybrid' contracts for a renewed protection - VS/2019/0097</a:t>
            </a:r>
            <a:endParaRPr lang="it-IT" altLang="it-IT" sz="1600" dirty="0"/>
          </a:p>
        </p:txBody>
      </p:sp>
    </p:spTree>
    <p:extLst>
      <p:ext uri="{BB962C8B-B14F-4D97-AF65-F5344CB8AC3E}">
        <p14:creationId xmlns:p14="http://schemas.microsoft.com/office/powerpoint/2010/main" val="655869462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8727</TotalTime>
  <Words>623</Words>
  <Application>Microsoft Office PowerPoint</Application>
  <PresentationFormat>Presentazione su schermo (4:3)</PresentationFormat>
  <Paragraphs>90</Paragraphs>
  <Slides>9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Wingdings</vt:lpstr>
      <vt:lpstr>Tema di Office</vt:lpstr>
      <vt:lpstr>Personalizza struttura</vt:lpstr>
      <vt:lpstr>Presentazione standard di PowerPoint</vt:lpstr>
      <vt:lpstr>Expected results </vt:lpstr>
      <vt:lpstr>Presentazione standard di PowerPoint</vt:lpstr>
      <vt:lpstr>Presentazione standard di PowerPoint</vt:lpstr>
      <vt:lpstr>Presentazione standard di PowerPoint</vt:lpstr>
      <vt:lpstr>Agenda 15 July</vt:lpstr>
      <vt:lpstr>Agenda 16 July</vt:lpstr>
      <vt:lpstr>The virtual classroom rules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Trend demografici europei e loro impatti sul mercato del lavoro</dc:title>
  <dc:creator>Formazione e Ricerca</dc:creator>
  <cp:lastModifiedBy>Anna</cp:lastModifiedBy>
  <cp:revision>685</cp:revision>
  <cp:lastPrinted>2021-05-10T14:40:16Z</cp:lastPrinted>
  <dcterms:created xsi:type="dcterms:W3CDTF">2012-02-07T11:09:38Z</dcterms:created>
  <dcterms:modified xsi:type="dcterms:W3CDTF">2021-07-14T14:11:48Z</dcterms:modified>
</cp:coreProperties>
</file>