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31"/>
  </p:notesMasterIdLst>
  <p:sldIdLst>
    <p:sldId id="256" r:id="rId3"/>
    <p:sldId id="257" r:id="rId4"/>
    <p:sldId id="280" r:id="rId5"/>
    <p:sldId id="281" r:id="rId6"/>
    <p:sldId id="282" r:id="rId7"/>
    <p:sldId id="283" r:id="rId8"/>
    <p:sldId id="284" r:id="rId9"/>
    <p:sldId id="285" r:id="rId10"/>
    <p:sldId id="286" r:id="rId11"/>
    <p:sldId id="287" r:id="rId12"/>
    <p:sldId id="278" r:id="rId13"/>
    <p:sldId id="289" r:id="rId14"/>
    <p:sldId id="288" r:id="rId15"/>
    <p:sldId id="258" r:id="rId16"/>
    <p:sldId id="259" r:id="rId17"/>
    <p:sldId id="260" r:id="rId18"/>
    <p:sldId id="261" r:id="rId19"/>
    <p:sldId id="262" r:id="rId20"/>
    <p:sldId id="263" r:id="rId21"/>
    <p:sldId id="264" r:id="rId22"/>
    <p:sldId id="265" r:id="rId23"/>
    <p:sldId id="266" r:id="rId24"/>
    <p:sldId id="267" r:id="rId25"/>
    <p:sldId id="268" r:id="rId26"/>
    <p:sldId id="277" r:id="rId27"/>
    <p:sldId id="269" r:id="rId28"/>
    <p:sldId id="270" r:id="rId29"/>
    <p:sldId id="290" r:id="rId30"/>
  </p:sldIdLst>
  <p:sldSz cx="10080625" cy="7559675"/>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320" y="-60"/>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276600" cy="5349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4281488" y="0"/>
            <a:ext cx="3276600" cy="534988"/>
          </a:xfrm>
          <a:prstGeom prst="rect">
            <a:avLst/>
          </a:prstGeom>
        </p:spPr>
        <p:txBody>
          <a:bodyPr vert="horz" lIns="91440" tIns="45720" rIns="91440" bIns="45720" rtlCol="0"/>
          <a:lstStyle>
            <a:lvl1pPr algn="r">
              <a:defRPr sz="1200"/>
            </a:lvl1pPr>
          </a:lstStyle>
          <a:p>
            <a:fld id="{FAFF9980-3302-44EC-9D44-1CC75DCCA87A}" type="datetimeFigureOut">
              <a:rPr lang="it-IT" smtClean="0"/>
              <a:t>08/04/2020</a:t>
            </a:fld>
            <a:endParaRPr lang="it-IT"/>
          </a:p>
        </p:txBody>
      </p:sp>
      <p:sp>
        <p:nvSpPr>
          <p:cNvPr id="4" name="Segnaposto immagine diapositiva 3"/>
          <p:cNvSpPr>
            <a:spLocks noGrp="1" noRot="1" noChangeAspect="1"/>
          </p:cNvSpPr>
          <p:nvPr>
            <p:ph type="sldImg" idx="2"/>
          </p:nvPr>
        </p:nvSpPr>
        <p:spPr>
          <a:xfrm>
            <a:off x="1106488" y="801688"/>
            <a:ext cx="5346700" cy="40100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755650" y="5078413"/>
            <a:ext cx="6048375" cy="4811712"/>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10155238"/>
            <a:ext cx="3276600" cy="5349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4281488" y="10155238"/>
            <a:ext cx="3276600" cy="534987"/>
          </a:xfrm>
          <a:prstGeom prst="rect">
            <a:avLst/>
          </a:prstGeom>
        </p:spPr>
        <p:txBody>
          <a:bodyPr vert="horz" lIns="91440" tIns="45720" rIns="91440" bIns="45720" rtlCol="0" anchor="b"/>
          <a:lstStyle>
            <a:lvl1pPr algn="r">
              <a:defRPr sz="1200"/>
            </a:lvl1pPr>
          </a:lstStyle>
          <a:p>
            <a:fld id="{C9BE577E-6CFC-4B81-89FA-2EED0A6850C4}" type="slidenum">
              <a:rPr lang="it-IT" smtClean="0"/>
              <a:t>‹N›</a:t>
            </a:fld>
            <a:endParaRPr lang="it-IT"/>
          </a:p>
        </p:txBody>
      </p:sp>
    </p:spTree>
    <p:extLst>
      <p:ext uri="{BB962C8B-B14F-4D97-AF65-F5344CB8AC3E}">
        <p14:creationId xmlns:p14="http://schemas.microsoft.com/office/powerpoint/2010/main" val="2505841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C9BE577E-6CFC-4B81-89FA-2EED0A6850C4}" type="slidenum">
              <a:rPr lang="it-IT" smtClean="0"/>
              <a:t>6</a:t>
            </a:fld>
            <a:endParaRPr lang="it-IT"/>
          </a:p>
        </p:txBody>
      </p:sp>
    </p:spTree>
    <p:extLst>
      <p:ext uri="{BB962C8B-B14F-4D97-AF65-F5344CB8AC3E}">
        <p14:creationId xmlns:p14="http://schemas.microsoft.com/office/powerpoint/2010/main" val="266390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25" name="PlaceHolder 2"/>
          <p:cNvSpPr>
            <a:spLocks noGrp="1"/>
          </p:cNvSpPr>
          <p:nvPr>
            <p:ph type="body"/>
          </p:nvPr>
        </p:nvSpPr>
        <p:spPr>
          <a:xfrm>
            <a:off x="504000" y="1769040"/>
            <a:ext cx="5868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26" name="PlaceHolder 3"/>
          <p:cNvSpPr>
            <a:spLocks noGrp="1"/>
          </p:cNvSpPr>
          <p:nvPr>
            <p:ph type="body"/>
          </p:nvPr>
        </p:nvSpPr>
        <p:spPr>
          <a:xfrm>
            <a:off x="504000" y="4413600"/>
            <a:ext cx="5868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28" name="PlaceHolder 2"/>
          <p:cNvSpPr>
            <a:spLocks noGrp="1"/>
          </p:cNvSpPr>
          <p:nvPr>
            <p:ph type="body"/>
          </p:nvPr>
        </p:nvSpPr>
        <p:spPr>
          <a:xfrm>
            <a:off x="50400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29" name="PlaceHolder 3"/>
          <p:cNvSpPr>
            <a:spLocks noGrp="1"/>
          </p:cNvSpPr>
          <p:nvPr>
            <p:ph type="body"/>
          </p:nvPr>
        </p:nvSpPr>
        <p:spPr>
          <a:xfrm>
            <a:off x="53424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0" name="PlaceHolder 4"/>
          <p:cNvSpPr>
            <a:spLocks noGrp="1"/>
          </p:cNvSpPr>
          <p:nvPr>
            <p:ph type="body"/>
          </p:nvPr>
        </p:nvSpPr>
        <p:spPr>
          <a:xfrm>
            <a:off x="53424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1" name="PlaceHolder 5"/>
          <p:cNvSpPr>
            <a:spLocks noGrp="1"/>
          </p:cNvSpPr>
          <p:nvPr>
            <p:ph type="body"/>
          </p:nvPr>
        </p:nvSpPr>
        <p:spPr>
          <a:xfrm>
            <a:off x="50400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33" name="PlaceHolder 2"/>
          <p:cNvSpPr>
            <a:spLocks noGrp="1"/>
          </p:cNvSpPr>
          <p:nvPr>
            <p:ph type="body"/>
          </p:nvPr>
        </p:nvSpPr>
        <p:spPr>
          <a:xfrm>
            <a:off x="504000" y="176904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4" name="PlaceHolder 3"/>
          <p:cNvSpPr>
            <a:spLocks noGrp="1"/>
          </p:cNvSpPr>
          <p:nvPr>
            <p:ph type="body"/>
          </p:nvPr>
        </p:nvSpPr>
        <p:spPr>
          <a:xfrm>
            <a:off x="524160" y="176904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5" name="PlaceHolder 4"/>
          <p:cNvSpPr>
            <a:spLocks noGrp="1"/>
          </p:cNvSpPr>
          <p:nvPr>
            <p:ph type="body"/>
          </p:nvPr>
        </p:nvSpPr>
        <p:spPr>
          <a:xfrm>
            <a:off x="543960" y="176904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6" name="PlaceHolder 5"/>
          <p:cNvSpPr>
            <a:spLocks noGrp="1"/>
          </p:cNvSpPr>
          <p:nvPr>
            <p:ph type="body"/>
          </p:nvPr>
        </p:nvSpPr>
        <p:spPr>
          <a:xfrm>
            <a:off x="543960" y="441360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7" name="PlaceHolder 6"/>
          <p:cNvSpPr>
            <a:spLocks noGrp="1"/>
          </p:cNvSpPr>
          <p:nvPr>
            <p:ph type="body"/>
          </p:nvPr>
        </p:nvSpPr>
        <p:spPr>
          <a:xfrm>
            <a:off x="524160" y="441360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38" name="PlaceHolder 7"/>
          <p:cNvSpPr>
            <a:spLocks noGrp="1"/>
          </p:cNvSpPr>
          <p:nvPr>
            <p:ph type="body"/>
          </p:nvPr>
        </p:nvSpPr>
        <p:spPr>
          <a:xfrm>
            <a:off x="504000" y="441360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46" name="PlaceHolder 2"/>
          <p:cNvSpPr>
            <a:spLocks noGrp="1"/>
          </p:cNvSpPr>
          <p:nvPr>
            <p:ph type="subTitle"/>
          </p:nvPr>
        </p:nvSpPr>
        <p:spPr>
          <a:xfrm>
            <a:off x="504000" y="-3219480"/>
            <a:ext cx="58680" cy="15040440"/>
          </a:xfrm>
          <a:prstGeom prst="rect">
            <a:avLst/>
          </a:prstGeom>
        </p:spPr>
        <p:txBody>
          <a:bodyPr lIns="0" tIns="0" rIns="0" bIns="0" anchor="ctr"/>
          <a:lstStyle/>
          <a:p>
            <a:pPr algn="ctr"/>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48" name="PlaceHolder 2"/>
          <p:cNvSpPr>
            <a:spLocks noGrp="1"/>
          </p:cNvSpPr>
          <p:nvPr>
            <p:ph type="body"/>
          </p:nvPr>
        </p:nvSpPr>
        <p:spPr>
          <a:xfrm>
            <a:off x="504000" y="1769040"/>
            <a:ext cx="5868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50" name="PlaceHolder 2"/>
          <p:cNvSpPr>
            <a:spLocks noGrp="1"/>
          </p:cNvSpPr>
          <p:nvPr>
            <p:ph type="body"/>
          </p:nvPr>
        </p:nvSpPr>
        <p:spPr>
          <a:xfrm>
            <a:off x="50400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51" name="PlaceHolder 3"/>
          <p:cNvSpPr>
            <a:spLocks noGrp="1"/>
          </p:cNvSpPr>
          <p:nvPr>
            <p:ph type="body"/>
          </p:nvPr>
        </p:nvSpPr>
        <p:spPr>
          <a:xfrm>
            <a:off x="53424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504000" y="301320"/>
            <a:ext cx="8205480" cy="3443760"/>
          </a:xfrm>
          <a:prstGeom prst="rect">
            <a:avLst/>
          </a:prstGeom>
        </p:spPr>
        <p:txBody>
          <a:bodyPr lIns="0" tIns="0" rIns="0" bIns="0" anchor="ctr"/>
          <a:lstStyle/>
          <a:p>
            <a:pPr algn="ctr"/>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55" name="PlaceHolder 2"/>
          <p:cNvSpPr>
            <a:spLocks noGrp="1"/>
          </p:cNvSpPr>
          <p:nvPr>
            <p:ph type="body"/>
          </p:nvPr>
        </p:nvSpPr>
        <p:spPr>
          <a:xfrm>
            <a:off x="50400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56" name="PlaceHolder 3"/>
          <p:cNvSpPr>
            <a:spLocks noGrp="1"/>
          </p:cNvSpPr>
          <p:nvPr>
            <p:ph type="body"/>
          </p:nvPr>
        </p:nvSpPr>
        <p:spPr>
          <a:xfrm>
            <a:off x="50400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57" name="PlaceHolder 4"/>
          <p:cNvSpPr>
            <a:spLocks noGrp="1"/>
          </p:cNvSpPr>
          <p:nvPr>
            <p:ph type="body"/>
          </p:nvPr>
        </p:nvSpPr>
        <p:spPr>
          <a:xfrm>
            <a:off x="53424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4" name="PlaceHolder 2"/>
          <p:cNvSpPr>
            <a:spLocks noGrp="1"/>
          </p:cNvSpPr>
          <p:nvPr>
            <p:ph type="subTitle"/>
          </p:nvPr>
        </p:nvSpPr>
        <p:spPr>
          <a:xfrm>
            <a:off x="504000" y="-3219480"/>
            <a:ext cx="58680" cy="15040440"/>
          </a:xfrm>
          <a:prstGeom prst="rect">
            <a:avLst/>
          </a:prstGeom>
        </p:spPr>
        <p:txBody>
          <a:bodyPr lIns="0" tIns="0" rIns="0" bIns="0" anchor="ctr"/>
          <a:lstStyle/>
          <a:p>
            <a:pPr algn="ctr"/>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59" name="PlaceHolder 2"/>
          <p:cNvSpPr>
            <a:spLocks noGrp="1"/>
          </p:cNvSpPr>
          <p:nvPr>
            <p:ph type="body"/>
          </p:nvPr>
        </p:nvSpPr>
        <p:spPr>
          <a:xfrm>
            <a:off x="50400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60" name="PlaceHolder 3"/>
          <p:cNvSpPr>
            <a:spLocks noGrp="1"/>
          </p:cNvSpPr>
          <p:nvPr>
            <p:ph type="body"/>
          </p:nvPr>
        </p:nvSpPr>
        <p:spPr>
          <a:xfrm>
            <a:off x="53424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61" name="PlaceHolder 4"/>
          <p:cNvSpPr>
            <a:spLocks noGrp="1"/>
          </p:cNvSpPr>
          <p:nvPr>
            <p:ph type="body"/>
          </p:nvPr>
        </p:nvSpPr>
        <p:spPr>
          <a:xfrm>
            <a:off x="53424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63" name="PlaceHolder 2"/>
          <p:cNvSpPr>
            <a:spLocks noGrp="1"/>
          </p:cNvSpPr>
          <p:nvPr>
            <p:ph type="body"/>
          </p:nvPr>
        </p:nvSpPr>
        <p:spPr>
          <a:xfrm>
            <a:off x="50400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64" name="PlaceHolder 3"/>
          <p:cNvSpPr>
            <a:spLocks noGrp="1"/>
          </p:cNvSpPr>
          <p:nvPr>
            <p:ph type="body"/>
          </p:nvPr>
        </p:nvSpPr>
        <p:spPr>
          <a:xfrm>
            <a:off x="53424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65" name="PlaceHolder 4"/>
          <p:cNvSpPr>
            <a:spLocks noGrp="1"/>
          </p:cNvSpPr>
          <p:nvPr>
            <p:ph type="body"/>
          </p:nvPr>
        </p:nvSpPr>
        <p:spPr>
          <a:xfrm>
            <a:off x="504000" y="4413600"/>
            <a:ext cx="5868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67" name="PlaceHolder 2"/>
          <p:cNvSpPr>
            <a:spLocks noGrp="1"/>
          </p:cNvSpPr>
          <p:nvPr>
            <p:ph type="body"/>
          </p:nvPr>
        </p:nvSpPr>
        <p:spPr>
          <a:xfrm>
            <a:off x="504000" y="1769040"/>
            <a:ext cx="5868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68" name="PlaceHolder 3"/>
          <p:cNvSpPr>
            <a:spLocks noGrp="1"/>
          </p:cNvSpPr>
          <p:nvPr>
            <p:ph type="body"/>
          </p:nvPr>
        </p:nvSpPr>
        <p:spPr>
          <a:xfrm>
            <a:off x="504000" y="4413600"/>
            <a:ext cx="5868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70" name="PlaceHolder 2"/>
          <p:cNvSpPr>
            <a:spLocks noGrp="1"/>
          </p:cNvSpPr>
          <p:nvPr>
            <p:ph type="body"/>
          </p:nvPr>
        </p:nvSpPr>
        <p:spPr>
          <a:xfrm>
            <a:off x="50400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1" name="PlaceHolder 3"/>
          <p:cNvSpPr>
            <a:spLocks noGrp="1"/>
          </p:cNvSpPr>
          <p:nvPr>
            <p:ph type="body"/>
          </p:nvPr>
        </p:nvSpPr>
        <p:spPr>
          <a:xfrm>
            <a:off x="53424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2" name="PlaceHolder 4"/>
          <p:cNvSpPr>
            <a:spLocks noGrp="1"/>
          </p:cNvSpPr>
          <p:nvPr>
            <p:ph type="body"/>
          </p:nvPr>
        </p:nvSpPr>
        <p:spPr>
          <a:xfrm>
            <a:off x="53424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3" name="PlaceHolder 5"/>
          <p:cNvSpPr>
            <a:spLocks noGrp="1"/>
          </p:cNvSpPr>
          <p:nvPr>
            <p:ph type="body"/>
          </p:nvPr>
        </p:nvSpPr>
        <p:spPr>
          <a:xfrm>
            <a:off x="50400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75" name="PlaceHolder 2"/>
          <p:cNvSpPr>
            <a:spLocks noGrp="1"/>
          </p:cNvSpPr>
          <p:nvPr>
            <p:ph type="body"/>
          </p:nvPr>
        </p:nvSpPr>
        <p:spPr>
          <a:xfrm>
            <a:off x="504000" y="176904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6" name="PlaceHolder 3"/>
          <p:cNvSpPr>
            <a:spLocks noGrp="1"/>
          </p:cNvSpPr>
          <p:nvPr>
            <p:ph type="body"/>
          </p:nvPr>
        </p:nvSpPr>
        <p:spPr>
          <a:xfrm>
            <a:off x="524160" y="176904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7" name="PlaceHolder 4"/>
          <p:cNvSpPr>
            <a:spLocks noGrp="1"/>
          </p:cNvSpPr>
          <p:nvPr>
            <p:ph type="body"/>
          </p:nvPr>
        </p:nvSpPr>
        <p:spPr>
          <a:xfrm>
            <a:off x="543960" y="176904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8" name="PlaceHolder 5"/>
          <p:cNvSpPr>
            <a:spLocks noGrp="1"/>
          </p:cNvSpPr>
          <p:nvPr>
            <p:ph type="body"/>
          </p:nvPr>
        </p:nvSpPr>
        <p:spPr>
          <a:xfrm>
            <a:off x="543960" y="441360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79" name="PlaceHolder 6"/>
          <p:cNvSpPr>
            <a:spLocks noGrp="1"/>
          </p:cNvSpPr>
          <p:nvPr>
            <p:ph type="body"/>
          </p:nvPr>
        </p:nvSpPr>
        <p:spPr>
          <a:xfrm>
            <a:off x="524160" y="441360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80" name="PlaceHolder 7"/>
          <p:cNvSpPr>
            <a:spLocks noGrp="1"/>
          </p:cNvSpPr>
          <p:nvPr>
            <p:ph type="body"/>
          </p:nvPr>
        </p:nvSpPr>
        <p:spPr>
          <a:xfrm>
            <a:off x="504000" y="4413600"/>
            <a:ext cx="1872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6" name="PlaceHolder 2"/>
          <p:cNvSpPr>
            <a:spLocks noGrp="1"/>
          </p:cNvSpPr>
          <p:nvPr>
            <p:ph type="body"/>
          </p:nvPr>
        </p:nvSpPr>
        <p:spPr>
          <a:xfrm>
            <a:off x="504000" y="1769040"/>
            <a:ext cx="5868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8" name="PlaceHolder 2"/>
          <p:cNvSpPr>
            <a:spLocks noGrp="1"/>
          </p:cNvSpPr>
          <p:nvPr>
            <p:ph type="body"/>
          </p:nvPr>
        </p:nvSpPr>
        <p:spPr>
          <a:xfrm>
            <a:off x="50400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9" name="PlaceHolder 3"/>
          <p:cNvSpPr>
            <a:spLocks noGrp="1"/>
          </p:cNvSpPr>
          <p:nvPr>
            <p:ph type="body"/>
          </p:nvPr>
        </p:nvSpPr>
        <p:spPr>
          <a:xfrm>
            <a:off x="53424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504000" y="301320"/>
            <a:ext cx="8205480" cy="3443760"/>
          </a:xfrm>
          <a:prstGeom prst="rect">
            <a:avLst/>
          </a:prstGeom>
        </p:spPr>
        <p:txBody>
          <a:bodyPr lIns="0" tIns="0" rIns="0" bIns="0" anchor="ctr"/>
          <a:lstStyle/>
          <a:p>
            <a:pPr algn="ctr"/>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13" name="PlaceHolder 2"/>
          <p:cNvSpPr>
            <a:spLocks noGrp="1"/>
          </p:cNvSpPr>
          <p:nvPr>
            <p:ph type="body"/>
          </p:nvPr>
        </p:nvSpPr>
        <p:spPr>
          <a:xfrm>
            <a:off x="50400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14" name="PlaceHolder 3"/>
          <p:cNvSpPr>
            <a:spLocks noGrp="1"/>
          </p:cNvSpPr>
          <p:nvPr>
            <p:ph type="body"/>
          </p:nvPr>
        </p:nvSpPr>
        <p:spPr>
          <a:xfrm>
            <a:off x="50400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15" name="PlaceHolder 4"/>
          <p:cNvSpPr>
            <a:spLocks noGrp="1"/>
          </p:cNvSpPr>
          <p:nvPr>
            <p:ph type="body"/>
          </p:nvPr>
        </p:nvSpPr>
        <p:spPr>
          <a:xfrm>
            <a:off x="53424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17" name="PlaceHolder 2"/>
          <p:cNvSpPr>
            <a:spLocks noGrp="1"/>
          </p:cNvSpPr>
          <p:nvPr>
            <p:ph type="body"/>
          </p:nvPr>
        </p:nvSpPr>
        <p:spPr>
          <a:xfrm>
            <a:off x="504000" y="1769040"/>
            <a:ext cx="28440" cy="506304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18" name="PlaceHolder 3"/>
          <p:cNvSpPr>
            <a:spLocks noGrp="1"/>
          </p:cNvSpPr>
          <p:nvPr>
            <p:ph type="body"/>
          </p:nvPr>
        </p:nvSpPr>
        <p:spPr>
          <a:xfrm>
            <a:off x="53424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19" name="PlaceHolder 4"/>
          <p:cNvSpPr>
            <a:spLocks noGrp="1"/>
          </p:cNvSpPr>
          <p:nvPr>
            <p:ph type="body"/>
          </p:nvPr>
        </p:nvSpPr>
        <p:spPr>
          <a:xfrm>
            <a:off x="534240" y="441360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504000" y="301320"/>
            <a:ext cx="8205480" cy="742680"/>
          </a:xfrm>
          <a:prstGeom prst="rect">
            <a:avLst/>
          </a:prstGeom>
        </p:spPr>
        <p:txBody>
          <a:bodyPr lIns="0" tIns="0" rIns="0" bIns="0" anchor="ctr"/>
          <a:lstStyle/>
          <a:p>
            <a:pPr algn="ctr"/>
            <a:endParaRPr lang="it-IT" sz="4400" b="0" strike="noStrike" spc="-1">
              <a:solidFill>
                <a:srgbClr val="000000"/>
              </a:solidFill>
              <a:uFill>
                <a:solidFill>
                  <a:srgbClr val="FFFFFF"/>
                </a:solidFill>
              </a:uFill>
              <a:latin typeface="Arial"/>
            </a:endParaRPr>
          </a:p>
        </p:txBody>
      </p:sp>
      <p:sp>
        <p:nvSpPr>
          <p:cNvPr id="21" name="PlaceHolder 2"/>
          <p:cNvSpPr>
            <a:spLocks noGrp="1"/>
          </p:cNvSpPr>
          <p:nvPr>
            <p:ph type="body"/>
          </p:nvPr>
        </p:nvSpPr>
        <p:spPr>
          <a:xfrm>
            <a:off x="50400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22" name="PlaceHolder 3"/>
          <p:cNvSpPr>
            <a:spLocks noGrp="1"/>
          </p:cNvSpPr>
          <p:nvPr>
            <p:ph type="body"/>
          </p:nvPr>
        </p:nvSpPr>
        <p:spPr>
          <a:xfrm>
            <a:off x="534240" y="1769040"/>
            <a:ext cx="2844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
        <p:nvSpPr>
          <p:cNvPr id="23" name="PlaceHolder 4"/>
          <p:cNvSpPr>
            <a:spLocks noGrp="1"/>
          </p:cNvSpPr>
          <p:nvPr>
            <p:ph type="body"/>
          </p:nvPr>
        </p:nvSpPr>
        <p:spPr>
          <a:xfrm>
            <a:off x="504000" y="4413600"/>
            <a:ext cx="58680" cy="2414880"/>
          </a:xfrm>
          <a:prstGeom prst="rect">
            <a:avLst/>
          </a:prstGeom>
        </p:spPr>
        <p:txBody>
          <a:bodyPr lIns="0" tIns="0" rIns="0" bIns="0">
            <a:normAutofit/>
          </a:bodyPr>
          <a:lstStyle/>
          <a:p>
            <a:endParaRPr lang="it-IT"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magine 2"/>
          <p:cNvPicPr/>
          <p:nvPr/>
        </p:nvPicPr>
        <p:blipFill>
          <a:blip r:embed="rId14"/>
          <a:stretch/>
        </p:blipFill>
        <p:spPr>
          <a:xfrm>
            <a:off x="488160" y="2242800"/>
            <a:ext cx="9074160" cy="1430280"/>
          </a:xfrm>
          <a:prstGeom prst="rect">
            <a:avLst/>
          </a:prstGeom>
          <a:ln>
            <a:noFill/>
          </a:ln>
        </p:spPr>
      </p:pic>
      <p:sp>
        <p:nvSpPr>
          <p:cNvPr id="4" name="PlaceHolder 1"/>
          <p:cNvSpPr>
            <a:spLocks noGrp="1"/>
          </p:cNvSpPr>
          <p:nvPr>
            <p:ph type="title"/>
          </p:nvPr>
        </p:nvSpPr>
        <p:spPr>
          <a:xfrm>
            <a:off x="504000" y="301320"/>
            <a:ext cx="8205480" cy="742680"/>
          </a:xfrm>
          <a:prstGeom prst="rect">
            <a:avLst/>
          </a:prstGeom>
        </p:spPr>
        <p:txBody>
          <a:bodyPr lIns="0" tIns="0" rIns="0" bIns="0" anchor="ctr"/>
          <a:lstStyle/>
          <a:p>
            <a:r>
              <a:rPr lang="it-IT" sz="1800" b="0" strike="noStrike" spc="-1">
                <a:solidFill>
                  <a:srgbClr val="000000"/>
                </a:solidFill>
                <a:uFill>
                  <a:solidFill>
                    <a:srgbClr val="FFFFFF"/>
                  </a:solidFill>
                </a:uFill>
                <a:latin typeface="Arial"/>
              </a:rPr>
              <a:t>Fai clic per modificare il formato del testo del titolo</a:t>
            </a:r>
          </a:p>
        </p:txBody>
      </p:sp>
      <p:sp>
        <p:nvSpPr>
          <p:cNvPr id="2" name="PlaceHolder 2"/>
          <p:cNvSpPr>
            <a:spLocks noGrp="1"/>
          </p:cNvSpPr>
          <p:nvPr>
            <p:ph type="body"/>
          </p:nvPr>
        </p:nvSpPr>
        <p:spPr>
          <a:xfrm>
            <a:off x="504000" y="1768680"/>
            <a:ext cx="9072000" cy="43840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3200" b="0" strike="noStrike" spc="-1">
                <a:solidFill>
                  <a:srgbClr val="000000"/>
                </a:solidFill>
                <a:uFill>
                  <a:solidFill>
                    <a:srgbClr val="FFFFFF"/>
                  </a:solidFill>
                </a:uFill>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solidFill>
                  <a:srgbClr val="000000"/>
                </a:solidFill>
                <a:uFill>
                  <a:solidFill>
                    <a:srgbClr val="FFFFFF"/>
                  </a:solidFill>
                </a:uFill>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solidFill>
                  <a:srgbClr val="000000"/>
                </a:solidFill>
                <a:uFill>
                  <a:solidFill>
                    <a:srgbClr val="FFFFFF"/>
                  </a:solidFill>
                </a:uFill>
                <a:latin typeface="Arial"/>
              </a:rPr>
              <a:t>Terzo livello struttura</a:t>
            </a:r>
          </a:p>
          <a:p>
            <a:pPr marL="1728000" lvl="3" indent="-216000">
              <a:spcBef>
                <a:spcPts val="567"/>
              </a:spcBef>
              <a:buClr>
                <a:srgbClr val="000000"/>
              </a:buClr>
              <a:buSzPct val="75000"/>
              <a:buFont typeface="Symbol" charset="2"/>
              <a:buChar char=""/>
            </a:pPr>
            <a:r>
              <a:rPr lang="it-IT" sz="2000" b="0" strike="noStrike" spc="-1">
                <a:solidFill>
                  <a:srgbClr val="000000"/>
                </a:solidFill>
                <a:uFill>
                  <a:solidFill>
                    <a:srgbClr val="FFFFFF"/>
                  </a:solidFill>
                </a:uFill>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solidFill>
                  <a:srgbClr val="000000"/>
                </a:solidFill>
                <a:uFill>
                  <a:solidFill>
                    <a:srgbClr val="FFFFFF"/>
                  </a:solidFill>
                </a:uFill>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solidFill>
                  <a:srgbClr val="000000"/>
                </a:solidFill>
                <a:uFill>
                  <a:solidFill>
                    <a:srgbClr val="FFFFFF"/>
                  </a:solidFill>
                </a:uFill>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solidFill>
                  <a:srgbClr val="000000"/>
                </a:solidFill>
                <a:uFill>
                  <a:solidFill>
                    <a:srgbClr val="FFFFFF"/>
                  </a:solidFill>
                </a:uFill>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CustomShape 1"/>
          <p:cNvSpPr/>
          <p:nvPr/>
        </p:nvSpPr>
        <p:spPr>
          <a:xfrm>
            <a:off x="0" y="-11880"/>
            <a:ext cx="10077480" cy="1206720"/>
          </a:xfrm>
          <a:prstGeom prst="rect">
            <a:avLst/>
          </a:prstGeom>
          <a:noFill/>
          <a:ln>
            <a:noFill/>
          </a:ln>
        </p:spPr>
        <p:style>
          <a:lnRef idx="0">
            <a:scrgbClr r="0" g="0" b="0"/>
          </a:lnRef>
          <a:fillRef idx="0">
            <a:scrgbClr r="0" g="0" b="0"/>
          </a:fillRef>
          <a:effectRef idx="0">
            <a:scrgbClr r="0" g="0" b="0"/>
          </a:effectRef>
          <a:fontRef idx="minor"/>
        </p:style>
      </p:sp>
      <p:pic>
        <p:nvPicPr>
          <p:cNvPr id="40" name="Immagine 39"/>
          <p:cNvPicPr/>
          <p:nvPr/>
        </p:nvPicPr>
        <p:blipFill>
          <a:blip r:embed="rId14"/>
          <a:stretch/>
        </p:blipFill>
        <p:spPr>
          <a:xfrm>
            <a:off x="8723160" y="74880"/>
            <a:ext cx="1033560" cy="1026000"/>
          </a:xfrm>
          <a:prstGeom prst="rect">
            <a:avLst/>
          </a:prstGeom>
          <a:ln>
            <a:noFill/>
          </a:ln>
        </p:spPr>
      </p:pic>
      <p:pic>
        <p:nvPicPr>
          <p:cNvPr id="41" name="Immagine 40"/>
          <p:cNvPicPr/>
          <p:nvPr/>
        </p:nvPicPr>
        <p:blipFill>
          <a:blip r:embed="rId15"/>
          <a:stretch/>
        </p:blipFill>
        <p:spPr>
          <a:xfrm>
            <a:off x="135720" y="6951960"/>
            <a:ext cx="9827640" cy="305640"/>
          </a:xfrm>
          <a:prstGeom prst="rect">
            <a:avLst/>
          </a:prstGeom>
          <a:ln>
            <a:noFill/>
          </a:ln>
        </p:spPr>
      </p:pic>
      <p:sp>
        <p:nvSpPr>
          <p:cNvPr id="42" name="PlaceHolder 2"/>
          <p:cNvSpPr>
            <a:spLocks noGrp="1"/>
          </p:cNvSpPr>
          <p:nvPr>
            <p:ph type="title"/>
          </p:nvPr>
        </p:nvSpPr>
        <p:spPr>
          <a:xfrm>
            <a:off x="504000" y="301320"/>
            <a:ext cx="8205480" cy="742680"/>
          </a:xfrm>
          <a:prstGeom prst="rect">
            <a:avLst/>
          </a:prstGeom>
        </p:spPr>
        <p:txBody>
          <a:bodyPr lIns="0" tIns="0" rIns="0" bIns="0" anchor="ctr"/>
          <a:lstStyle/>
          <a:p>
            <a:r>
              <a:rPr lang="it-IT" sz="1800" b="0" strike="noStrike" spc="-1">
                <a:solidFill>
                  <a:srgbClr val="000000"/>
                </a:solidFill>
                <a:uFill>
                  <a:solidFill>
                    <a:srgbClr val="FFFFFF"/>
                  </a:solidFill>
                </a:uFill>
                <a:latin typeface="Arial"/>
              </a:rPr>
              <a:t>Fai clic per modificare il formato del testo del titolo</a:t>
            </a:r>
          </a:p>
        </p:txBody>
      </p:sp>
      <p:sp>
        <p:nvSpPr>
          <p:cNvPr id="43" name="PlaceHolder 3"/>
          <p:cNvSpPr>
            <a:spLocks noGrp="1"/>
          </p:cNvSpPr>
          <p:nvPr>
            <p:ph type="body"/>
          </p:nvPr>
        </p:nvSpPr>
        <p:spPr>
          <a:xfrm>
            <a:off x="504000" y="1769040"/>
            <a:ext cx="58680" cy="50630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strike="noStrike" spc="-1">
                <a:solidFill>
                  <a:srgbClr val="000000"/>
                </a:solidFill>
                <a:uFill>
                  <a:solidFill>
                    <a:srgbClr val="FFFFFF"/>
                  </a:solidFill>
                </a:uFill>
                <a:latin typeface="Arial"/>
              </a:rPr>
              <a:t>Secondo livello struttura</a:t>
            </a:r>
          </a:p>
          <a:p>
            <a:pPr marL="1296000" lvl="2" indent="-288000">
              <a:spcBef>
                <a:spcPts val="850"/>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Terzo livello struttura</a:t>
            </a:r>
          </a:p>
          <a:p>
            <a:pPr marL="1728000" lvl="3" indent="-216000">
              <a:spcBef>
                <a:spcPts val="567"/>
              </a:spcBef>
              <a:buClr>
                <a:srgbClr val="000000"/>
              </a:buClr>
              <a:buSzPct val="75000"/>
              <a:buFont typeface="Symbol" charset="2"/>
              <a:buChar char=""/>
            </a:pPr>
            <a:r>
              <a:rPr lang="it-IT" sz="1800" b="0" strike="noStrike" spc="-1">
                <a:solidFill>
                  <a:srgbClr val="000000"/>
                </a:solidFill>
                <a:uFill>
                  <a:solidFill>
                    <a:srgbClr val="FFFFFF"/>
                  </a:solidFill>
                </a:uFill>
                <a:latin typeface="Arial"/>
              </a:rPr>
              <a:t>Quarto livello struttura</a:t>
            </a:r>
          </a:p>
          <a:p>
            <a:pPr marL="2160000" lvl="4" indent="-216000">
              <a:spcBef>
                <a:spcPts val="283"/>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Quinto livello struttura</a:t>
            </a:r>
          </a:p>
          <a:p>
            <a:pPr marL="2592000" lvl="5" indent="-216000">
              <a:spcBef>
                <a:spcPts val="283"/>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Sesto livello struttura</a:t>
            </a:r>
          </a:p>
          <a:p>
            <a:pPr marL="3024000" lvl="6" indent="-216000">
              <a:spcBef>
                <a:spcPts val="283"/>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Settimo livello struttura</a:t>
            </a:r>
          </a:p>
        </p:txBody>
      </p:sp>
      <p:sp>
        <p:nvSpPr>
          <p:cNvPr id="44" name="PlaceHolder 4"/>
          <p:cNvSpPr>
            <a:spLocks noGrp="1"/>
          </p:cNvSpPr>
          <p:nvPr>
            <p:ph type="body"/>
          </p:nvPr>
        </p:nvSpPr>
        <p:spPr>
          <a:xfrm>
            <a:off x="566280" y="1769040"/>
            <a:ext cx="58680" cy="50630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1800" b="0" strike="noStrike" spc="-1">
                <a:solidFill>
                  <a:srgbClr val="000000"/>
                </a:solidFill>
                <a:uFill>
                  <a:solidFill>
                    <a:srgbClr val="FFFFFF"/>
                  </a:solidFill>
                </a:uFill>
                <a:latin typeface="Arial"/>
              </a:rPr>
              <a:t>Secondo livello struttura</a:t>
            </a:r>
          </a:p>
          <a:p>
            <a:pPr marL="1296000" lvl="2" indent="-288000">
              <a:spcBef>
                <a:spcPts val="850"/>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Terzo livello struttura</a:t>
            </a:r>
          </a:p>
          <a:p>
            <a:pPr marL="1728000" lvl="3" indent="-216000">
              <a:spcBef>
                <a:spcPts val="567"/>
              </a:spcBef>
              <a:buClr>
                <a:srgbClr val="000000"/>
              </a:buClr>
              <a:buSzPct val="75000"/>
              <a:buFont typeface="Symbol" charset="2"/>
              <a:buChar char=""/>
            </a:pPr>
            <a:r>
              <a:rPr lang="it-IT" sz="1800" b="0" strike="noStrike" spc="-1">
                <a:solidFill>
                  <a:srgbClr val="000000"/>
                </a:solidFill>
                <a:uFill>
                  <a:solidFill>
                    <a:srgbClr val="FFFFFF"/>
                  </a:solidFill>
                </a:uFill>
                <a:latin typeface="Arial"/>
              </a:rPr>
              <a:t>Quarto livello struttura</a:t>
            </a:r>
          </a:p>
          <a:p>
            <a:pPr marL="2160000" lvl="4" indent="-216000">
              <a:spcBef>
                <a:spcPts val="283"/>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Quinto livello struttura</a:t>
            </a:r>
          </a:p>
          <a:p>
            <a:pPr marL="2592000" lvl="5" indent="-216000">
              <a:spcBef>
                <a:spcPts val="283"/>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Sesto livello struttura</a:t>
            </a:r>
          </a:p>
          <a:p>
            <a:pPr marL="3024000" lvl="6" indent="-216000">
              <a:spcBef>
                <a:spcPts val="283"/>
              </a:spcBef>
              <a:buClr>
                <a:srgbClr val="000000"/>
              </a:buClr>
              <a:buSzPct val="45000"/>
              <a:buFont typeface="Wingdings" charset="2"/>
              <a:buChar char=""/>
            </a:pPr>
            <a:r>
              <a:rPr lang="it-IT" sz="1800" b="0" strike="noStrike" spc="-1">
                <a:solidFill>
                  <a:srgbClr val="000000"/>
                </a:solidFill>
                <a:uFill>
                  <a:solidFill>
                    <a:srgbClr val="FFFFFF"/>
                  </a:solidFill>
                </a:uFill>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143768" y="467469"/>
            <a:ext cx="8997480" cy="18727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4400" b="0" strike="noStrike" spc="-1" dirty="0">
                <a:solidFill>
                  <a:srgbClr val="FF6600"/>
                </a:solidFill>
                <a:uFill>
                  <a:solidFill>
                    <a:srgbClr val="FFFFFF"/>
                  </a:solidFill>
                </a:uFill>
                <a:latin typeface="Arial"/>
                <a:ea typeface="DejaVu Sans"/>
              </a:rPr>
              <a:t> </a:t>
            </a:r>
            <a:r>
              <a:rPr lang="it-IT" sz="4000" b="1" strike="noStrike" spc="-1" dirty="0" err="1">
                <a:solidFill>
                  <a:srgbClr val="FF6600"/>
                </a:solidFill>
                <a:uFill>
                  <a:solidFill>
                    <a:srgbClr val="FFFFFF"/>
                  </a:solidFill>
                </a:uFill>
                <a:latin typeface="Arial"/>
                <a:ea typeface="DejaVu Sans"/>
              </a:rPr>
              <a:t>Disability</a:t>
            </a:r>
            <a:r>
              <a:rPr lang="it-IT" sz="4000" b="1" strike="noStrike" spc="-1" dirty="0">
                <a:solidFill>
                  <a:srgbClr val="FF6600"/>
                </a:solidFill>
                <a:uFill>
                  <a:solidFill>
                    <a:srgbClr val="FFFFFF"/>
                  </a:solidFill>
                </a:uFill>
                <a:latin typeface="Arial"/>
                <a:ea typeface="DejaVu Sans"/>
              </a:rPr>
              <a:t> Manager: </a:t>
            </a:r>
            <a:r>
              <a:rPr lang="en-US" sz="4000" b="1" spc="-1" dirty="0">
                <a:solidFill>
                  <a:srgbClr val="FF6600"/>
                </a:solidFill>
                <a:uFill>
                  <a:solidFill>
                    <a:srgbClr val="FFFFFF"/>
                  </a:solidFill>
                </a:uFill>
              </a:rPr>
              <a:t>a proposal for diversity in strategic management</a:t>
            </a:r>
            <a:endParaRPr lang="it-IT" sz="4000" b="0" strike="noStrike" spc="-1" dirty="0">
              <a:solidFill>
                <a:srgbClr val="000000"/>
              </a:solidFill>
              <a:uFill>
                <a:solidFill>
                  <a:srgbClr val="FFFFFF"/>
                </a:solidFill>
              </a:uFill>
              <a:latin typeface="Arial"/>
            </a:endParaRPr>
          </a:p>
        </p:txBody>
      </p:sp>
      <p:sp>
        <p:nvSpPr>
          <p:cNvPr id="82" name="CustomShape 2"/>
          <p:cNvSpPr/>
          <p:nvPr/>
        </p:nvSpPr>
        <p:spPr>
          <a:xfrm>
            <a:off x="1008000" y="4320000"/>
            <a:ext cx="8495280" cy="124812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4400" b="1" spc="-1" dirty="0">
                <a:solidFill>
                  <a:srgbClr val="006699"/>
                </a:solidFill>
                <a:uFill>
                  <a:solidFill>
                    <a:srgbClr val="FFFFFF"/>
                  </a:solidFill>
                </a:uFill>
              </a:rPr>
              <a:t>From the Disability Act to non-financial reporting</a:t>
            </a:r>
            <a:endParaRPr lang="it-IT" sz="44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576312" y="301320"/>
            <a:ext cx="972083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it-IT" sz="2800" b="0" strike="noStrike" spc="-1" dirty="0">
                <a:solidFill>
                  <a:srgbClr val="FF6600"/>
                </a:solidFill>
                <a:uFill>
                  <a:solidFill>
                    <a:srgbClr val="FFFFFF"/>
                  </a:solidFill>
                </a:uFill>
                <a:latin typeface="Arial"/>
                <a:ea typeface="DejaVu Sans"/>
              </a:rPr>
              <a:t>I «</a:t>
            </a:r>
            <a:r>
              <a:rPr lang="it-IT" sz="2800" b="0" strike="noStrike" spc="-1" dirty="0" err="1">
                <a:solidFill>
                  <a:srgbClr val="FF6600"/>
                </a:solidFill>
                <a:uFill>
                  <a:solidFill>
                    <a:srgbClr val="FFFFFF"/>
                  </a:solidFill>
                </a:uFill>
                <a:latin typeface="Arial"/>
                <a:ea typeface="DejaVu Sans"/>
              </a:rPr>
              <a:t>reasonable</a:t>
            </a:r>
            <a:r>
              <a:rPr lang="it-IT" sz="2800" b="0" strike="noStrike" spc="-1" dirty="0">
                <a:solidFill>
                  <a:srgbClr val="FF6600"/>
                </a:solidFill>
                <a:uFill>
                  <a:solidFill>
                    <a:srgbClr val="FFFFFF"/>
                  </a:solidFill>
                </a:uFill>
                <a:latin typeface="Arial"/>
                <a:ea typeface="DejaVu Sans"/>
              </a:rPr>
              <a:t> </a:t>
            </a:r>
            <a:r>
              <a:rPr lang="it-IT" sz="2800" b="0" strike="noStrike" spc="-1" dirty="0" err="1">
                <a:solidFill>
                  <a:srgbClr val="FF6600"/>
                </a:solidFill>
                <a:uFill>
                  <a:solidFill>
                    <a:srgbClr val="FFFFFF"/>
                  </a:solidFill>
                </a:uFill>
                <a:latin typeface="Arial"/>
                <a:ea typeface="DejaVu Sans"/>
              </a:rPr>
              <a:t>accomodations</a:t>
            </a:r>
            <a:r>
              <a:rPr lang="it-IT" sz="2800" b="0" strike="noStrike" spc="-1" dirty="0">
                <a:solidFill>
                  <a:srgbClr val="FF6600"/>
                </a:solidFill>
                <a:uFill>
                  <a:solidFill>
                    <a:srgbClr val="FFFFFF"/>
                  </a:solidFill>
                </a:uFill>
                <a:latin typeface="Arial"/>
                <a:ea typeface="DejaVu Sans"/>
              </a:rPr>
              <a:t>» </a:t>
            </a:r>
            <a:r>
              <a:rPr lang="it-IT" sz="2800" spc="-1" dirty="0" err="1">
                <a:solidFill>
                  <a:srgbClr val="FF6600"/>
                </a:solidFill>
                <a:uFill>
                  <a:solidFill>
                    <a:srgbClr val="FFFFFF"/>
                  </a:solidFill>
                </a:uFill>
              </a:rPr>
              <a:t>as</a:t>
            </a:r>
            <a:r>
              <a:rPr lang="it-IT" sz="2800" spc="-1" dirty="0">
                <a:solidFill>
                  <a:srgbClr val="FF6600"/>
                </a:solidFill>
                <a:uFill>
                  <a:solidFill>
                    <a:srgbClr val="FFFFFF"/>
                  </a:solidFill>
                </a:uFill>
              </a:rPr>
              <a:t> a new business</a:t>
            </a:r>
            <a:endParaRPr lang="it-IT" sz="28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85000" lnSpcReduction="10000"/>
          </a:bodyPr>
          <a:lstStyle/>
          <a:p>
            <a:pPr>
              <a:lnSpc>
                <a:spcPct val="100000"/>
              </a:lnSpc>
              <a:spcBef>
                <a:spcPts val="1414"/>
              </a:spcBef>
            </a:pPr>
            <a:r>
              <a:rPr lang="en-US" sz="3200" spc="-1" dirty="0">
                <a:solidFill>
                  <a:srgbClr val="000000"/>
                </a:solidFill>
                <a:uFill>
                  <a:solidFill>
                    <a:srgbClr val="FFFFFF"/>
                  </a:solidFill>
                </a:uFill>
              </a:rPr>
              <a:t>When we mention the term "accommodation", we think of huge and difficult to bear expenses. In reality, very often they are "common sense" solutions, far from expensive and even useful for not losing the skills of the worker or to make a good and profitable recruitment.</a:t>
            </a:r>
          </a:p>
          <a:p>
            <a:pPr>
              <a:lnSpc>
                <a:spcPct val="100000"/>
              </a:lnSpc>
              <a:spcBef>
                <a:spcPts val="1414"/>
              </a:spcBef>
            </a:pPr>
            <a:r>
              <a:rPr lang="en-US" sz="3200" spc="-1" dirty="0">
                <a:solidFill>
                  <a:srgbClr val="000000"/>
                </a:solidFill>
                <a:uFill>
                  <a:solidFill>
                    <a:srgbClr val="FFFFFF"/>
                  </a:solidFill>
                </a:uFill>
              </a:rPr>
              <a:t>Another element that hinders its use are the types of "non-standard" relationships (agile work, cloud, etc..) because of the flexibility that they involve, which does not induce employers to incur expenses or make organizational changes. The "non-standard approach" is not a cost, but a productive investment and an innovative and strategic management lever.</a:t>
            </a:r>
          </a:p>
          <a:p>
            <a:pPr>
              <a:lnSpc>
                <a:spcPct val="100000"/>
              </a:lnSpc>
              <a:spcBef>
                <a:spcPts val="1414"/>
              </a:spcBef>
            </a:pPr>
            <a:r>
              <a:rPr lang="en-US" sz="3200" spc="-1" dirty="0">
                <a:solidFill>
                  <a:srgbClr val="000000"/>
                </a:solidFill>
                <a:uFill>
                  <a:solidFill>
                    <a:srgbClr val="FFFFFF"/>
                  </a:solidFill>
                </a:uFill>
              </a:rPr>
              <a:t>It is necessary to overcome the logic of the standardization of inputs, because diversification gives rise to wealth</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329495293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it-IT" sz="3600" spc="-1" dirty="0">
                <a:solidFill>
                  <a:srgbClr val="FF6600"/>
                </a:solidFill>
                <a:uFill>
                  <a:solidFill>
                    <a:srgbClr val="FFFFFF"/>
                  </a:solidFill>
                </a:uFill>
              </a:rPr>
              <a:t>“</a:t>
            </a:r>
            <a:r>
              <a:rPr lang="it-IT" sz="3600" spc="-1" dirty="0" err="1">
                <a:solidFill>
                  <a:srgbClr val="FF6600"/>
                </a:solidFill>
                <a:uFill>
                  <a:solidFill>
                    <a:srgbClr val="FFFFFF"/>
                  </a:solidFill>
                </a:uFill>
              </a:rPr>
              <a:t>European</a:t>
            </a:r>
            <a:r>
              <a:rPr lang="it-IT" sz="3600" spc="-1" dirty="0">
                <a:solidFill>
                  <a:srgbClr val="FF6600"/>
                </a:solidFill>
                <a:uFill>
                  <a:solidFill>
                    <a:srgbClr val="FFFFFF"/>
                  </a:solidFill>
                </a:uFill>
              </a:rPr>
              <a:t> Accessibility Act”: news </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85000" lnSpcReduction="10000"/>
          </a:bodyPr>
          <a:lstStyle/>
          <a:p>
            <a:pPr>
              <a:lnSpc>
                <a:spcPct val="100000"/>
              </a:lnSpc>
              <a:spcBef>
                <a:spcPts val="1414"/>
              </a:spcBef>
            </a:pPr>
            <a:r>
              <a:rPr lang="en-US" sz="3200" spc="-1" dirty="0">
                <a:solidFill>
                  <a:srgbClr val="000000"/>
                </a:solidFill>
                <a:uFill>
                  <a:solidFill>
                    <a:srgbClr val="FFFFFF"/>
                  </a:solidFill>
                </a:uFill>
              </a:rPr>
              <a:t>On 13 March 2019, the European Parliament approved the highly anticipated "Disability Act", which aims to make products and services such as computers, smartphones, tablets, TVs, ATMs and banking services, payment terminals, etc. accessible and to entrust national market surveillance authorities with the task of monitoring compliance by private entities. Among the positive aspects, also the impact on "public procurement rules for accessible products and services, so that public authorities no longer use taxpayers' money in products, services and facilities that discriminate against people with disabilities". After approval, two more steps remain to be taken: the EU Council must give its formal approval and the law must be published in the Official Journal of the EU. Member States will then have 3 years to transpose the Directive </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44439020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19879" y="270185"/>
            <a:ext cx="88567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en-US" sz="3600" spc="-1" dirty="0">
                <a:solidFill>
                  <a:srgbClr val="FF6600"/>
                </a:solidFill>
                <a:uFill>
                  <a:solidFill>
                    <a:srgbClr val="FFFFFF"/>
                  </a:solidFill>
                </a:uFill>
              </a:rPr>
              <a:t>Our project is in "middle ground"</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3200" spc="-1" dirty="0">
                <a:solidFill>
                  <a:srgbClr val="000000"/>
                </a:solidFill>
                <a:uFill>
                  <a:solidFill>
                    <a:srgbClr val="FFFFFF"/>
                  </a:solidFill>
                </a:uFill>
              </a:rPr>
              <a:t>In the meantime, the legislative process of the context is completed, constituting the "Community regulatory infrastructure", it will be necessary to implement the negotiating process, using the Community rules that already exist: the large banking companies are subject to the new Directive on non-financial information, which places the rule of "comply or explain" with respect to the description of the measures adopted on the subject of diversity. The (bilateral) negotiating nature of the measures is a figure of added value and to be measured</a:t>
            </a:r>
            <a:r>
              <a:rPr lang="it-IT" sz="3200" spc="-1" dirty="0">
                <a:solidFill>
                  <a:srgbClr val="000000"/>
                </a:solidFill>
                <a:uFill>
                  <a:solidFill>
                    <a:srgbClr val="FFFFFF"/>
                  </a:solidFill>
                </a:uFill>
              </a:rPr>
              <a:t>. </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239613781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a:t>
            </a:r>
            <a:r>
              <a:rPr lang="it-IT" sz="3600" b="0" strike="noStrike" spc="-1" dirty="0">
                <a:solidFill>
                  <a:srgbClr val="FF6600"/>
                </a:solidFill>
                <a:uFill>
                  <a:solidFill>
                    <a:srgbClr val="FFFFFF"/>
                  </a:solidFill>
                </a:uFill>
                <a:latin typeface="Arial"/>
                <a:ea typeface="DejaVu Sans"/>
              </a:rPr>
              <a:t>/UE </a:t>
            </a:r>
          </a:p>
          <a:p>
            <a:pPr algn="ctr">
              <a:lnSpc>
                <a:spcPct val="100000"/>
              </a:lnSpc>
            </a:pP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61360" y="114192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3200" spc="-1" dirty="0">
                <a:solidFill>
                  <a:srgbClr val="000000"/>
                </a:solidFill>
                <a:uFill>
                  <a:solidFill>
                    <a:srgbClr val="FFFFFF"/>
                  </a:solidFill>
                </a:uFill>
              </a:rPr>
              <a:t>Directive 2014/95/EU of the European Parliament and of the Council on the disclosure of information of a non-financial nature and of information on diversity by certain undertakings and large groups entered into force on 6 December 2014. That Directive amends Directive 2013/34/EU on the annual financial statements, consolidated financial statements and related reports of certain types of undertakings. </a:t>
            </a:r>
          </a:p>
          <a:p>
            <a:pPr>
              <a:lnSpc>
                <a:spcPct val="100000"/>
              </a:lnSpc>
              <a:spcBef>
                <a:spcPts val="1414"/>
              </a:spcBef>
            </a:pPr>
            <a:r>
              <a:rPr lang="en-US" sz="3200" spc="-1" dirty="0">
                <a:solidFill>
                  <a:srgbClr val="000000"/>
                </a:solidFill>
                <a:uFill>
                  <a:solidFill>
                    <a:srgbClr val="FFFFFF"/>
                  </a:solidFill>
                </a:uFill>
              </a:rPr>
              <a:t>The companies concerned have started to apply the Directive from 2018 for the information relating to the financial year 2017.</a:t>
            </a:r>
            <a:endParaRPr lang="it-IT" sz="3200" strike="noStrike" spc="-1" dirty="0">
              <a:solidFill>
                <a:srgbClr val="000000"/>
              </a:solidFill>
              <a:uFill>
                <a:solidFill>
                  <a:srgbClr val="FFFFFF"/>
                </a:solidFill>
              </a:uFill>
              <a:latin typeface="Arial"/>
            </a:endParaRPr>
          </a:p>
          <a:p>
            <a:pPr>
              <a:lnSpc>
                <a:spcPct val="100000"/>
              </a:lnSpc>
              <a:spcBef>
                <a:spcPts val="1414"/>
              </a:spcBef>
            </a:pPr>
            <a:endParaRPr lang="it-IT" sz="3200" b="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49268015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2014/95/UE </a:t>
            </a:r>
          </a:p>
        </p:txBody>
      </p:sp>
      <p:sp>
        <p:nvSpPr>
          <p:cNvPr id="89"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it-IT" sz="3200" spc="-1" dirty="0">
                <a:solidFill>
                  <a:srgbClr val="CC3300"/>
                </a:solidFill>
                <a:uFill>
                  <a:solidFill>
                    <a:srgbClr val="FFFFFF"/>
                  </a:solidFill>
                </a:uFill>
              </a:rPr>
              <a:t>Non-</a:t>
            </a:r>
            <a:r>
              <a:rPr lang="it-IT" sz="3200" spc="-1" dirty="0" err="1">
                <a:solidFill>
                  <a:srgbClr val="CC3300"/>
                </a:solidFill>
                <a:uFill>
                  <a:solidFill>
                    <a:srgbClr val="FFFFFF"/>
                  </a:solidFill>
                </a:uFill>
              </a:rPr>
              <a:t>binding</a:t>
            </a:r>
            <a:r>
              <a:rPr lang="it-IT" sz="3200" spc="-1" dirty="0">
                <a:solidFill>
                  <a:srgbClr val="CC3300"/>
                </a:solidFill>
                <a:uFill>
                  <a:solidFill>
                    <a:srgbClr val="FFFFFF"/>
                  </a:solidFill>
                </a:uFill>
              </a:rPr>
              <a:t> </a:t>
            </a:r>
            <a:r>
              <a:rPr lang="it-IT" sz="3200" spc="-1" dirty="0" err="1">
                <a:solidFill>
                  <a:srgbClr val="CC3300"/>
                </a:solidFill>
                <a:uFill>
                  <a:solidFill>
                    <a:srgbClr val="FFFFFF"/>
                  </a:solidFill>
                </a:uFill>
              </a:rPr>
              <a:t>guidelines</a:t>
            </a:r>
            <a:r>
              <a:rPr lang="it-IT" sz="3200" spc="-1" dirty="0">
                <a:solidFill>
                  <a:srgbClr val="CC3300"/>
                </a:solidFill>
                <a:uFill>
                  <a:solidFill>
                    <a:srgbClr val="FFFFFF"/>
                  </a:solidFill>
                </a:uFill>
              </a:rPr>
              <a:t>, yes to </a:t>
            </a:r>
            <a:r>
              <a:rPr lang="it-IT" sz="3200" spc="-1" dirty="0" err="1">
                <a:solidFill>
                  <a:srgbClr val="CC3300"/>
                </a:solidFill>
                <a:uFill>
                  <a:solidFill>
                    <a:srgbClr val="FFFFFF"/>
                  </a:solidFill>
                </a:uFill>
              </a:rPr>
              <a:t>requirements</a:t>
            </a:r>
            <a:endParaRPr lang="it-IT" sz="3200" spc="-1" dirty="0">
              <a:solidFill>
                <a:srgbClr val="CC3300"/>
              </a:solidFill>
              <a:uFill>
                <a:solidFill>
                  <a:srgbClr val="FFFFFF"/>
                </a:solidFill>
              </a:uFill>
            </a:endParaRPr>
          </a:p>
          <a:p>
            <a:pPr>
              <a:lnSpc>
                <a:spcPct val="100000"/>
              </a:lnSpc>
              <a:spcBef>
                <a:spcPts val="1414"/>
              </a:spcBef>
            </a:pPr>
            <a:r>
              <a:rPr lang="en-US" sz="3200" spc="-1" dirty="0">
                <a:solidFill>
                  <a:srgbClr val="000000"/>
                </a:solidFill>
                <a:uFill>
                  <a:solidFill>
                    <a:srgbClr val="FFFFFF"/>
                  </a:solidFill>
                </a:uFill>
              </a:rPr>
              <a:t>Article 2 of the Directive refers to the "Guidelines for reporting" and states that "the Commission shall develop non-binding guidelines on the methodology for reporting non-financial information, including general and sectoral key performance indicators, in order to facilitate the relevant, useful and comparable disclosure of non-financial information by undertakings. […]».</a:t>
            </a:r>
            <a:endParaRPr lang="it-IT" sz="3200" strike="noStrike" spc="-1" dirty="0">
              <a:solidFill>
                <a:srgbClr val="000000"/>
              </a:solidFill>
              <a:uFill>
                <a:solidFill>
                  <a:srgbClr val="FFFFFF"/>
                </a:solidFill>
              </a:uFill>
              <a:latin typeface="Arial"/>
            </a:endParaRPr>
          </a:p>
          <a:p>
            <a:pPr>
              <a:lnSpc>
                <a:spcPct val="100000"/>
              </a:lnSpc>
              <a:spcBef>
                <a:spcPts val="1414"/>
              </a:spcBef>
            </a:pPr>
            <a:endParaRPr lang="it-IT" sz="3200" b="0" strike="noStrike" spc="-1" dirty="0">
              <a:solidFill>
                <a:srgbClr val="000000"/>
              </a:solidFill>
              <a:uFill>
                <a:solidFill>
                  <a:srgbClr val="FFFFFF"/>
                </a:solidFill>
              </a:uFill>
              <a:latin typeface="Arial"/>
            </a:endParaRPr>
          </a:p>
        </p:txBody>
      </p:sp>
      <p:pic>
        <p:nvPicPr>
          <p:cNvPr id="90" name="Immagine 89"/>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2014/95/UE </a:t>
            </a:r>
          </a:p>
        </p:txBody>
      </p:sp>
      <p:sp>
        <p:nvSpPr>
          <p:cNvPr id="92"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2400" spc="-1" dirty="0">
                <a:uFill>
                  <a:solidFill>
                    <a:srgbClr val="FFFFFF"/>
                  </a:solidFill>
                </a:uFill>
              </a:rPr>
              <a:t>Communication of relevant information</a:t>
            </a:r>
          </a:p>
          <a:p>
            <a:pPr>
              <a:lnSpc>
                <a:spcPct val="100000"/>
              </a:lnSpc>
              <a:spcBef>
                <a:spcPts val="1414"/>
              </a:spcBef>
            </a:pPr>
            <a:r>
              <a:rPr lang="en-US" sz="2400" spc="-1" dirty="0">
                <a:uFill>
                  <a:solidFill>
                    <a:srgbClr val="FFFFFF"/>
                  </a:solidFill>
                </a:uFill>
              </a:rPr>
              <a:t>Article 1 of the Directive provides that the undertakings concerned:</a:t>
            </a:r>
          </a:p>
          <a:p>
            <a:pPr>
              <a:lnSpc>
                <a:spcPct val="100000"/>
              </a:lnSpc>
              <a:spcBef>
                <a:spcPts val="1414"/>
              </a:spcBef>
            </a:pPr>
            <a:r>
              <a:rPr lang="en-US" sz="2400" b="1" spc="-1" dirty="0">
                <a:solidFill>
                  <a:srgbClr val="CC3300"/>
                </a:solidFill>
                <a:uFill>
                  <a:solidFill>
                    <a:srgbClr val="FFFFFF"/>
                  </a:solidFill>
                </a:uFill>
              </a:rPr>
              <a:t>"they must include in their annual report a non-financial statement containing at least [...] information to the extent necessary for an understanding of the undertaking's performance, results, position and impact of its activities [...]’.</a:t>
            </a:r>
          </a:p>
          <a:p>
            <a:pPr>
              <a:lnSpc>
                <a:spcPct val="100000"/>
              </a:lnSpc>
              <a:spcBef>
                <a:spcPts val="1414"/>
              </a:spcBef>
            </a:pPr>
            <a:r>
              <a:rPr lang="en-US" sz="2400" spc="-1" dirty="0">
                <a:uFill>
                  <a:solidFill>
                    <a:srgbClr val="FFFFFF"/>
                  </a:solidFill>
                </a:uFill>
              </a:rPr>
              <a:t>Whereas 8 of the Directive states that "undertakings which are subject to this Directive should provide adequate information on the aspects where the main risks of serious repercussions are most likely to be </a:t>
            </a:r>
            <a:r>
              <a:rPr lang="en-US" sz="2400" spc="-1" dirty="0" err="1">
                <a:uFill>
                  <a:solidFill>
                    <a:srgbClr val="FFFFFF"/>
                  </a:solidFill>
                </a:uFill>
              </a:rPr>
              <a:t>realised</a:t>
            </a:r>
            <a:r>
              <a:rPr lang="en-US" sz="2400" spc="-1" dirty="0">
                <a:uFill>
                  <a:solidFill>
                    <a:srgbClr val="FFFFFF"/>
                  </a:solidFill>
                </a:uFill>
              </a:rPr>
              <a:t>, as well as on the risks already </a:t>
            </a:r>
            <a:r>
              <a:rPr lang="en-US" sz="2400" spc="-1" dirty="0" err="1">
                <a:uFill>
                  <a:solidFill>
                    <a:srgbClr val="FFFFFF"/>
                  </a:solidFill>
                </a:uFill>
              </a:rPr>
              <a:t>materialised</a:t>
            </a:r>
            <a:r>
              <a:rPr lang="en-US" sz="2400" spc="-1" dirty="0">
                <a:uFill>
                  <a:solidFill>
                    <a:srgbClr val="FFFFFF"/>
                  </a:solidFill>
                </a:uFill>
              </a:rPr>
              <a:t>". </a:t>
            </a:r>
            <a:endParaRPr lang="it-IT" sz="2400" strike="noStrike" spc="-1" dirty="0">
              <a:uFill>
                <a:solidFill>
                  <a:srgbClr val="FFFFFF"/>
                </a:solidFill>
              </a:uFill>
              <a:latin typeface="Arial"/>
            </a:endParaRPr>
          </a:p>
        </p:txBody>
      </p:sp>
      <p:pic>
        <p:nvPicPr>
          <p:cNvPr id="93" name="Immagine 92"/>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2014/95/UE </a:t>
            </a:r>
          </a:p>
        </p:txBody>
      </p:sp>
      <p:sp>
        <p:nvSpPr>
          <p:cNvPr id="95"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2400" b="1" spc="-1" dirty="0">
                <a:solidFill>
                  <a:srgbClr val="CC3300"/>
                </a:solidFill>
                <a:uFill>
                  <a:solidFill>
                    <a:srgbClr val="FFFFFF"/>
                  </a:solidFill>
                </a:uFill>
              </a:rPr>
              <a:t>(from Commission Guidelines)</a:t>
            </a:r>
          </a:p>
          <a:p>
            <a:pPr>
              <a:lnSpc>
                <a:spcPct val="100000"/>
              </a:lnSpc>
              <a:spcBef>
                <a:spcPts val="1414"/>
              </a:spcBef>
            </a:pPr>
            <a:r>
              <a:rPr lang="en-US" sz="2400" spc="-1" dirty="0">
                <a:uFill>
                  <a:solidFill>
                    <a:srgbClr val="FFFFFF"/>
                  </a:solidFill>
                </a:uFill>
              </a:rPr>
              <a:t>In assessing the relevance of the information, several factors may be taken into account, including:</a:t>
            </a:r>
          </a:p>
          <a:p>
            <a:pPr>
              <a:lnSpc>
                <a:spcPct val="100000"/>
              </a:lnSpc>
              <a:spcBef>
                <a:spcPts val="1414"/>
              </a:spcBef>
            </a:pPr>
            <a:r>
              <a:rPr lang="en-US" sz="2400" spc="-1" dirty="0">
                <a:uFill>
                  <a:solidFill>
                    <a:srgbClr val="FFFFFF"/>
                  </a:solidFill>
                </a:uFill>
              </a:rPr>
              <a:t>- business model, strategy and key risks: objectives, strategies, approach and management systems, values, tangible and intangible assets, the value chain and key risks of a company,</a:t>
            </a:r>
          </a:p>
          <a:p>
            <a:pPr>
              <a:lnSpc>
                <a:spcPct val="100000"/>
              </a:lnSpc>
              <a:spcBef>
                <a:spcPts val="1414"/>
              </a:spcBef>
            </a:pPr>
            <a:r>
              <a:rPr lang="en-US" sz="2400" spc="-1" dirty="0">
                <a:uFill>
                  <a:solidFill>
                    <a:srgbClr val="FFFFFF"/>
                  </a:solidFill>
                </a:uFill>
              </a:rPr>
              <a:t>- Main sectoral issues: topics already identified by competitors, customers or suppliers are likely to be relevant to a company. </a:t>
            </a:r>
          </a:p>
          <a:p>
            <a:pPr>
              <a:lnSpc>
                <a:spcPct val="100000"/>
              </a:lnSpc>
              <a:spcBef>
                <a:spcPts val="1414"/>
              </a:spcBef>
            </a:pPr>
            <a:r>
              <a:rPr lang="en-US" sz="2400" spc="-1" dirty="0">
                <a:uFill>
                  <a:solidFill>
                    <a:srgbClr val="FFFFFF"/>
                  </a:solidFill>
                </a:uFill>
              </a:rPr>
              <a:t>- the interests and expectations of stakeholders </a:t>
            </a:r>
            <a:endParaRPr lang="it-IT" sz="2400" strike="noStrike" spc="-1" dirty="0">
              <a:uFill>
                <a:solidFill>
                  <a:srgbClr val="FFFFFF"/>
                </a:solidFill>
              </a:uFill>
              <a:latin typeface="Arial"/>
            </a:endParaRPr>
          </a:p>
        </p:txBody>
      </p:sp>
      <p:pic>
        <p:nvPicPr>
          <p:cNvPr id="96" name="Immagine 95"/>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r>
              <a:rPr lang="it-IT" sz="3600" b="0" strike="noStrike" spc="-1" dirty="0">
                <a:solidFill>
                  <a:srgbClr val="FF6600"/>
                </a:solidFill>
                <a:uFill>
                  <a:solidFill>
                    <a:srgbClr val="FFFFFF"/>
                  </a:solidFill>
                </a:uFill>
                <a:latin typeface="Arial"/>
                <a:ea typeface="DejaVu Sans"/>
              </a:rPr>
              <a:t>  </a:t>
            </a:r>
            <a:r>
              <a:rPr lang="it-IT" sz="3600" spc="-1" dirty="0">
                <a:solidFill>
                  <a:srgbClr val="FF6600"/>
                </a:solidFill>
                <a:uFill>
                  <a:solidFill>
                    <a:srgbClr val="FFFFFF"/>
                  </a:solidFill>
                </a:uFill>
              </a:rPr>
              <a:t>Directive  2014/95/UE </a:t>
            </a:r>
          </a:p>
          <a:p>
            <a:pPr algn="ctr">
              <a:lnSpc>
                <a:spcPct val="100000"/>
              </a:lnSpc>
            </a:pPr>
            <a:endParaRPr lang="it-IT" sz="3600" b="0" strike="noStrike" spc="-1" dirty="0">
              <a:solidFill>
                <a:srgbClr val="000000"/>
              </a:solidFill>
              <a:uFill>
                <a:solidFill>
                  <a:srgbClr val="FFFFFF"/>
                </a:solidFill>
              </a:uFill>
              <a:latin typeface="Arial"/>
            </a:endParaRPr>
          </a:p>
        </p:txBody>
      </p:sp>
      <p:sp>
        <p:nvSpPr>
          <p:cNvPr id="98"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b="1" spc="-1" dirty="0">
                <a:solidFill>
                  <a:srgbClr val="000000"/>
                </a:solidFill>
                <a:uFill>
                  <a:solidFill>
                    <a:srgbClr val="FFFFFF"/>
                  </a:solidFill>
                </a:uFill>
              </a:rPr>
              <a:t>(from Commission Guidelines) Correct, balanced and comprehensible information</a:t>
            </a:r>
          </a:p>
          <a:p>
            <a:pPr>
              <a:lnSpc>
                <a:spcPct val="100000"/>
              </a:lnSpc>
              <a:spcBef>
                <a:spcPts val="1414"/>
              </a:spcBef>
            </a:pPr>
            <a:r>
              <a:rPr lang="en-US" b="1" spc="-1" dirty="0">
                <a:solidFill>
                  <a:srgbClr val="000000"/>
                </a:solidFill>
                <a:uFill>
                  <a:solidFill>
                    <a:srgbClr val="FFFFFF"/>
                  </a:solidFill>
                </a:uFill>
              </a:rPr>
              <a:t>The non-financial statement should take due account of the </a:t>
            </a:r>
            <a:r>
              <a:rPr lang="en-US" b="1" spc="-1" dirty="0" err="1">
                <a:solidFill>
                  <a:srgbClr val="000000"/>
                </a:solidFill>
                <a:uFill>
                  <a:solidFill>
                    <a:srgbClr val="FFFFFF"/>
                  </a:solidFill>
                </a:uFill>
              </a:rPr>
              <a:t>favourable</a:t>
            </a:r>
            <a:r>
              <a:rPr lang="en-US" b="1" spc="-1" dirty="0">
                <a:solidFill>
                  <a:srgbClr val="000000"/>
                </a:solidFill>
                <a:uFill>
                  <a:solidFill>
                    <a:srgbClr val="FFFFFF"/>
                  </a:solidFill>
                </a:uFill>
              </a:rPr>
              <a:t> and </a:t>
            </a:r>
            <a:r>
              <a:rPr lang="en-US" b="1" spc="-1" dirty="0" err="1">
                <a:solidFill>
                  <a:srgbClr val="000000"/>
                </a:solidFill>
                <a:uFill>
                  <a:solidFill>
                    <a:srgbClr val="FFFFFF"/>
                  </a:solidFill>
                </a:uFill>
              </a:rPr>
              <a:t>unfavourable</a:t>
            </a:r>
            <a:r>
              <a:rPr lang="en-US" b="1" spc="-1" dirty="0">
                <a:solidFill>
                  <a:srgbClr val="000000"/>
                </a:solidFill>
                <a:uFill>
                  <a:solidFill>
                    <a:srgbClr val="FFFFFF"/>
                  </a:solidFill>
                </a:uFill>
              </a:rPr>
              <a:t> aspects and the information should be presented in an impartial manner. The non-financial statement should take into account the information needs of the parties concerned. Users of the information should not be misled by material misrepresentations, omissions of material information or disclosure of immaterial information.</a:t>
            </a:r>
          </a:p>
          <a:p>
            <a:pPr>
              <a:lnSpc>
                <a:spcPct val="100000"/>
              </a:lnSpc>
              <a:spcBef>
                <a:spcPts val="1414"/>
              </a:spcBef>
            </a:pPr>
            <a:r>
              <a:rPr lang="en-US" b="1" spc="-1" dirty="0">
                <a:solidFill>
                  <a:srgbClr val="000000"/>
                </a:solidFill>
                <a:uFill>
                  <a:solidFill>
                    <a:srgbClr val="FFFFFF"/>
                  </a:solidFill>
                </a:uFill>
              </a:rPr>
              <a:t>The non-financial statement should clearly distinguish facts from points of view and interpretations. Information may be made more accurate and correct, for example, by taking the following steps</a:t>
            </a:r>
          </a:p>
          <a:p>
            <a:pPr>
              <a:lnSpc>
                <a:spcPct val="100000"/>
              </a:lnSpc>
              <a:spcBef>
                <a:spcPts val="1414"/>
              </a:spcBef>
            </a:pPr>
            <a:r>
              <a:rPr lang="en-US" b="1" spc="-1" dirty="0">
                <a:solidFill>
                  <a:srgbClr val="000000"/>
                </a:solidFill>
                <a:uFill>
                  <a:solidFill>
                    <a:srgbClr val="FFFFFF"/>
                  </a:solidFill>
                </a:uFill>
              </a:rPr>
              <a:t>- appropriate corporate governance arrangements (e.g. by giving certain independent members of the board or a board committee responsibility for sustainability and/or transparency),</a:t>
            </a:r>
          </a:p>
          <a:p>
            <a:pPr>
              <a:lnSpc>
                <a:spcPct val="100000"/>
              </a:lnSpc>
              <a:spcBef>
                <a:spcPts val="1414"/>
              </a:spcBef>
            </a:pPr>
            <a:r>
              <a:rPr lang="en-US" b="1" spc="-1" dirty="0">
                <a:solidFill>
                  <a:srgbClr val="000000"/>
                </a:solidFill>
                <a:uFill>
                  <a:solidFill>
                    <a:srgbClr val="FFFFFF"/>
                  </a:solidFill>
                </a:uFill>
              </a:rPr>
              <a:t>- robust and reliable testing, internal control and reporting</a:t>
            </a:r>
          </a:p>
          <a:p>
            <a:pPr>
              <a:lnSpc>
                <a:spcPct val="100000"/>
              </a:lnSpc>
              <a:spcBef>
                <a:spcPts val="1414"/>
              </a:spcBef>
            </a:pPr>
            <a:r>
              <a:rPr lang="en-US" b="1" spc="-1" dirty="0">
                <a:solidFill>
                  <a:srgbClr val="000000"/>
                </a:solidFill>
                <a:uFill>
                  <a:solidFill>
                    <a:srgbClr val="FFFFFF"/>
                  </a:solidFill>
                </a:uFill>
              </a:rPr>
              <a:t>- effective involvement of stakeholders.</a:t>
            </a:r>
            <a:endParaRPr lang="it-IT" sz="1800" b="0" strike="noStrike" spc="-1" dirty="0">
              <a:solidFill>
                <a:srgbClr val="000000"/>
              </a:solidFill>
              <a:uFill>
                <a:solidFill>
                  <a:srgbClr val="FFFFFF"/>
                </a:solidFill>
              </a:uFill>
              <a:latin typeface="Arial"/>
            </a:endParaRPr>
          </a:p>
        </p:txBody>
      </p:sp>
      <p:pic>
        <p:nvPicPr>
          <p:cNvPr id="99" name="Immagine 98"/>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2014/95/UE</a:t>
            </a:r>
            <a:endParaRPr lang="it-IT" sz="3600" b="0" strike="noStrike" spc="-1" dirty="0">
              <a:solidFill>
                <a:srgbClr val="000000"/>
              </a:solidFill>
              <a:uFill>
                <a:solidFill>
                  <a:srgbClr val="FFFFFF"/>
                </a:solidFill>
              </a:uFill>
              <a:latin typeface="Arial"/>
            </a:endParaRPr>
          </a:p>
        </p:txBody>
      </p:sp>
      <p:sp>
        <p:nvSpPr>
          <p:cNvPr id="101" name="CustomShape 2"/>
          <p:cNvSpPr/>
          <p:nvPr/>
        </p:nvSpPr>
        <p:spPr>
          <a:xfrm>
            <a:off x="261360" y="114192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lnSpcReduction="10000"/>
          </a:bodyPr>
          <a:lstStyle/>
          <a:p>
            <a:pPr>
              <a:lnSpc>
                <a:spcPct val="100000"/>
              </a:lnSpc>
              <a:spcBef>
                <a:spcPts val="1414"/>
              </a:spcBef>
            </a:pPr>
            <a:r>
              <a:rPr lang="en-US" b="1" spc="-1" dirty="0">
                <a:solidFill>
                  <a:srgbClr val="000000"/>
                </a:solidFill>
                <a:uFill>
                  <a:solidFill>
                    <a:srgbClr val="FFFFFF"/>
                  </a:solidFill>
                </a:uFill>
              </a:rPr>
              <a:t>(from Commission Guidelines) Complete but concise information</a:t>
            </a:r>
          </a:p>
          <a:p>
            <a:pPr>
              <a:lnSpc>
                <a:spcPct val="100000"/>
              </a:lnSpc>
              <a:spcBef>
                <a:spcPts val="1414"/>
              </a:spcBef>
            </a:pPr>
            <a:r>
              <a:rPr lang="en-US" b="1" spc="-1" dirty="0">
                <a:solidFill>
                  <a:srgbClr val="000000"/>
                </a:solidFill>
                <a:uFill>
                  <a:solidFill>
                    <a:srgbClr val="FFFFFF"/>
                  </a:solidFill>
                </a:uFill>
              </a:rPr>
              <a:t>Article 1 of the Directive provides that the undertakings concerned:</a:t>
            </a:r>
          </a:p>
          <a:p>
            <a:pPr>
              <a:lnSpc>
                <a:spcPct val="100000"/>
              </a:lnSpc>
              <a:spcBef>
                <a:spcPts val="1414"/>
              </a:spcBef>
            </a:pPr>
            <a:r>
              <a:rPr lang="en-US" b="1" spc="-1" dirty="0">
                <a:solidFill>
                  <a:srgbClr val="FF0000"/>
                </a:solidFill>
                <a:uFill>
                  <a:solidFill>
                    <a:srgbClr val="FFFFFF"/>
                  </a:solidFill>
                </a:uFill>
              </a:rPr>
              <a:t>"they must include in their annual report a non-financial statement containing at least environmental, social, staff-related, human rights, anti-corruption, active and passive corruption information to the extent necessary for an understanding of the company's performance, results, position and impact of its activities [...]".</a:t>
            </a:r>
          </a:p>
          <a:p>
            <a:pPr>
              <a:lnSpc>
                <a:spcPct val="100000"/>
              </a:lnSpc>
              <a:spcBef>
                <a:spcPts val="1414"/>
              </a:spcBef>
            </a:pPr>
            <a:r>
              <a:rPr lang="en-US" b="1" spc="-1" dirty="0">
                <a:solidFill>
                  <a:srgbClr val="000000"/>
                </a:solidFill>
                <a:uFill>
                  <a:solidFill>
                    <a:srgbClr val="FFFFFF"/>
                  </a:solidFill>
                </a:uFill>
              </a:rPr>
              <a:t>Strategic and forward-looking information</a:t>
            </a:r>
          </a:p>
          <a:p>
            <a:pPr>
              <a:lnSpc>
                <a:spcPct val="100000"/>
              </a:lnSpc>
              <a:spcBef>
                <a:spcPts val="1414"/>
              </a:spcBef>
            </a:pPr>
            <a:r>
              <a:rPr lang="en-US" b="1" spc="-1" dirty="0">
                <a:solidFill>
                  <a:srgbClr val="000000"/>
                </a:solidFill>
                <a:uFill>
                  <a:solidFill>
                    <a:srgbClr val="FFFFFF"/>
                  </a:solidFill>
                </a:uFill>
              </a:rPr>
              <a:t>The statement should provide insights into a company's business model, strategy and implementation, and explain the short, medium and long-term implications of the information provided.</a:t>
            </a:r>
          </a:p>
          <a:p>
            <a:pPr>
              <a:lnSpc>
                <a:spcPct val="100000"/>
              </a:lnSpc>
              <a:spcBef>
                <a:spcPts val="1414"/>
              </a:spcBef>
            </a:pPr>
            <a:r>
              <a:rPr lang="en-US" b="1" spc="-1" dirty="0">
                <a:solidFill>
                  <a:srgbClr val="000000"/>
                </a:solidFill>
                <a:uFill>
                  <a:solidFill>
                    <a:srgbClr val="FFFFFF"/>
                  </a:solidFill>
                </a:uFill>
              </a:rPr>
              <a:t>Stakeholder-oriented information</a:t>
            </a:r>
          </a:p>
          <a:p>
            <a:pPr>
              <a:lnSpc>
                <a:spcPct val="100000"/>
              </a:lnSpc>
              <a:spcBef>
                <a:spcPts val="1414"/>
              </a:spcBef>
            </a:pPr>
            <a:r>
              <a:rPr lang="en-US" b="1" spc="-1" dirty="0">
                <a:solidFill>
                  <a:srgbClr val="000000"/>
                </a:solidFill>
                <a:uFill>
                  <a:solidFill>
                    <a:srgbClr val="FFFFFF"/>
                  </a:solidFill>
                </a:uFill>
              </a:rPr>
              <a:t>Businesses are required to consider the information needs of all interested parties. They should focus on the needs of stakeholders as a collective group rather than on the needs or preferences of individual or atypical stakeholders or those with unreasonable information needs. Where appropriate, such entities may include, inter alia: investors, workers, consumers, suppliers, customers, local communities, public authorities, vulnerable groups, social partners and civil society.</a:t>
            </a:r>
            <a:r>
              <a:rPr lang="it-IT" sz="1800" b="1" strike="noStrike" spc="-1" dirty="0">
                <a:solidFill>
                  <a:srgbClr val="FF6600"/>
                </a:solidFill>
                <a:uFill>
                  <a:solidFill>
                    <a:srgbClr val="FFFFFF"/>
                  </a:solidFill>
                </a:uFill>
                <a:latin typeface="Arial"/>
                <a:ea typeface="DejaVu Sans"/>
              </a:rPr>
              <a:t>.</a:t>
            </a:r>
            <a:endParaRPr lang="it-IT" sz="1800" b="0" strike="noStrike" spc="-1" dirty="0">
              <a:solidFill>
                <a:srgbClr val="000000"/>
              </a:solidFill>
              <a:uFill>
                <a:solidFill>
                  <a:srgbClr val="FFFFFF"/>
                </a:solidFill>
              </a:uFill>
              <a:latin typeface="Arial"/>
            </a:endParaRPr>
          </a:p>
          <a:p>
            <a:pPr>
              <a:lnSpc>
                <a:spcPct val="100000"/>
              </a:lnSpc>
              <a:spcBef>
                <a:spcPts val="1414"/>
              </a:spcBef>
            </a:pPr>
            <a:endParaRPr lang="it-IT" sz="1800" b="0" strike="noStrike" spc="-1" dirty="0">
              <a:solidFill>
                <a:srgbClr val="000000"/>
              </a:solidFill>
              <a:uFill>
                <a:solidFill>
                  <a:srgbClr val="FFFFFF"/>
                </a:solidFill>
              </a:uFill>
              <a:latin typeface="Arial"/>
            </a:endParaRPr>
          </a:p>
        </p:txBody>
      </p:sp>
      <p:pic>
        <p:nvPicPr>
          <p:cNvPr id="102" name="Immagine 101"/>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r>
              <a:rPr lang="it-IT" sz="3600" b="0" strike="noStrike" spc="-1" dirty="0">
                <a:solidFill>
                  <a:srgbClr val="FF6600"/>
                </a:solidFill>
                <a:uFill>
                  <a:solidFill>
                    <a:srgbClr val="FFFFFF"/>
                  </a:solidFill>
                </a:uFill>
                <a:latin typeface="Arial"/>
                <a:ea typeface="DejaVu Sans"/>
              </a:rPr>
              <a:t>  </a:t>
            </a:r>
            <a:r>
              <a:rPr lang="it-IT" sz="3600" spc="-1" dirty="0">
                <a:solidFill>
                  <a:srgbClr val="FF6600"/>
                </a:solidFill>
                <a:uFill>
                  <a:solidFill>
                    <a:srgbClr val="FFFFFF"/>
                  </a:solidFill>
                </a:uFill>
              </a:rPr>
              <a:t>Directive  2014/95/UE</a:t>
            </a:r>
            <a:endParaRPr lang="it-IT" sz="3600" spc="-1" dirty="0">
              <a:solidFill>
                <a:srgbClr val="000000"/>
              </a:solidFill>
              <a:uFill>
                <a:solidFill>
                  <a:srgbClr val="FFFFFF"/>
                </a:solidFill>
              </a:uFill>
            </a:endParaRPr>
          </a:p>
          <a:p>
            <a:pPr algn="ctr">
              <a:lnSpc>
                <a:spcPct val="100000"/>
              </a:lnSpc>
            </a:pPr>
            <a:endParaRPr lang="it-IT" sz="3600" b="0" strike="noStrike" spc="-1" dirty="0">
              <a:solidFill>
                <a:srgbClr val="000000"/>
              </a:solidFill>
              <a:uFill>
                <a:solidFill>
                  <a:srgbClr val="FFFFFF"/>
                </a:solidFill>
              </a:uFill>
              <a:latin typeface="Arial"/>
            </a:endParaRPr>
          </a:p>
        </p:txBody>
      </p:sp>
      <p:sp>
        <p:nvSpPr>
          <p:cNvPr id="104" name="CustomShape 2"/>
          <p:cNvSpPr/>
          <p:nvPr/>
        </p:nvSpPr>
        <p:spPr>
          <a:xfrm>
            <a:off x="261360" y="1141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b="1" spc="-1" dirty="0">
                <a:solidFill>
                  <a:srgbClr val="000000"/>
                </a:solidFill>
                <a:uFill>
                  <a:solidFill>
                    <a:srgbClr val="FFFFFF"/>
                  </a:solidFill>
                </a:uFill>
              </a:rPr>
              <a:t>(from Commission Guidelines) Business model </a:t>
            </a:r>
          </a:p>
          <a:p>
            <a:pPr>
              <a:lnSpc>
                <a:spcPct val="100000"/>
              </a:lnSpc>
              <a:spcBef>
                <a:spcPts val="1414"/>
              </a:spcBef>
            </a:pPr>
            <a:r>
              <a:rPr lang="en-US" b="1" spc="-1" dirty="0">
                <a:solidFill>
                  <a:srgbClr val="000000"/>
                </a:solidFill>
                <a:uFill>
                  <a:solidFill>
                    <a:srgbClr val="FFFFFF"/>
                  </a:solidFill>
                </a:uFill>
              </a:rPr>
              <a:t>Article 1 of the Directive states that the declaration of a non-financial nature shall contain information, including</a:t>
            </a:r>
          </a:p>
          <a:p>
            <a:pPr>
              <a:lnSpc>
                <a:spcPct val="100000"/>
              </a:lnSpc>
              <a:spcBef>
                <a:spcPts val="1414"/>
              </a:spcBef>
            </a:pPr>
            <a:r>
              <a:rPr lang="en-US" b="1" spc="-1" dirty="0">
                <a:solidFill>
                  <a:srgbClr val="000000"/>
                </a:solidFill>
                <a:uFill>
                  <a:solidFill>
                    <a:srgbClr val="FFFFFF"/>
                  </a:solidFill>
                </a:uFill>
              </a:rPr>
              <a:t>a. "a brief description of the business model of the company;'.</a:t>
            </a:r>
          </a:p>
          <a:p>
            <a:pPr>
              <a:lnSpc>
                <a:spcPct val="100000"/>
              </a:lnSpc>
              <a:spcBef>
                <a:spcPts val="1414"/>
              </a:spcBef>
            </a:pPr>
            <a:r>
              <a:rPr lang="en-US" b="1" spc="-1" dirty="0">
                <a:solidFill>
                  <a:srgbClr val="000000"/>
                </a:solidFill>
                <a:uFill>
                  <a:solidFill>
                    <a:srgbClr val="FFFFFF"/>
                  </a:solidFill>
                </a:uFill>
              </a:rPr>
              <a:t>The business model of an enterprise describes how it generates and maintains value through its products or services in the long term. The business model provides a framework for the overall management report. It provides an overview of the functioning of the enterprise and the logic of its structure. In simpler terms, it explains what a company does, as well as how and why it does it.</a:t>
            </a:r>
            <a:endParaRPr lang="it-IT" sz="1800" b="0" strike="noStrike" spc="-1" dirty="0">
              <a:solidFill>
                <a:srgbClr val="000000"/>
              </a:solidFill>
              <a:uFill>
                <a:solidFill>
                  <a:srgbClr val="FFFFFF"/>
                </a:solidFill>
              </a:uFill>
              <a:latin typeface="Arial"/>
            </a:endParaRPr>
          </a:p>
        </p:txBody>
      </p:sp>
      <p:pic>
        <p:nvPicPr>
          <p:cNvPr id="105" name="Immagine 104"/>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215776" y="301320"/>
            <a:ext cx="89289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it-IT" sz="3600" spc="-1" dirty="0">
                <a:solidFill>
                  <a:srgbClr val="FF6600"/>
                </a:solidFill>
                <a:uFill>
                  <a:solidFill>
                    <a:srgbClr val="FFFFFF"/>
                  </a:solidFill>
                </a:uFill>
              </a:rPr>
              <a:t>UN Convention on </a:t>
            </a:r>
            <a:r>
              <a:rPr lang="it-IT" sz="3600" spc="-1" dirty="0" err="1">
                <a:solidFill>
                  <a:srgbClr val="FF6600"/>
                </a:solidFill>
                <a:uFill>
                  <a:solidFill>
                    <a:srgbClr val="FFFFFF"/>
                  </a:solidFill>
                </a:uFill>
              </a:rPr>
              <a:t>Disability</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92500" lnSpcReduction="20000"/>
          </a:bodyPr>
          <a:lstStyle/>
          <a:p>
            <a:pPr>
              <a:lnSpc>
                <a:spcPct val="100000"/>
              </a:lnSpc>
              <a:spcBef>
                <a:spcPts val="1414"/>
              </a:spcBef>
            </a:pPr>
            <a:r>
              <a:rPr lang="en-US" sz="3200" spc="-1" dirty="0">
                <a:solidFill>
                  <a:srgbClr val="000000"/>
                </a:solidFill>
                <a:uFill>
                  <a:solidFill>
                    <a:srgbClr val="FFFFFF"/>
                  </a:solidFill>
                </a:uFill>
              </a:rPr>
              <a:t>Article 26 of the UN Convention on the Rights of Persons with Disabilities refers to "empowerment and rehabilitation" as tools for independent living, and requires States to take effective and adequate measures to enable persons to "achieve and maintain the greatest possible autonomy, full physical, mental, social and professional ability, and to achieve full inclusion and participation in all areas of </a:t>
            </a:r>
            <a:r>
              <a:rPr lang="en-US" sz="3200" spc="-1" dirty="0" err="1">
                <a:solidFill>
                  <a:srgbClr val="000000"/>
                </a:solidFill>
                <a:uFill>
                  <a:solidFill>
                    <a:srgbClr val="FFFFFF"/>
                  </a:solidFill>
                </a:uFill>
              </a:rPr>
              <a:t>life".It</a:t>
            </a:r>
            <a:r>
              <a:rPr lang="en-US" sz="3200" spc="-1" dirty="0">
                <a:solidFill>
                  <a:srgbClr val="000000"/>
                </a:solidFill>
                <a:uFill>
                  <a:solidFill>
                    <a:srgbClr val="FFFFFF"/>
                  </a:solidFill>
                </a:uFill>
              </a:rPr>
              <a:t> provides for the duty of States to </a:t>
            </a:r>
            <a:r>
              <a:rPr lang="en-US" sz="3200" spc="-1" dirty="0" err="1">
                <a:solidFill>
                  <a:srgbClr val="000000"/>
                </a:solidFill>
                <a:uFill>
                  <a:solidFill>
                    <a:srgbClr val="FFFFFF"/>
                  </a:solidFill>
                </a:uFill>
              </a:rPr>
              <a:t>organise</a:t>
            </a:r>
            <a:r>
              <a:rPr lang="en-US" sz="3200" spc="-1" dirty="0">
                <a:solidFill>
                  <a:srgbClr val="000000"/>
                </a:solidFill>
                <a:uFill>
                  <a:solidFill>
                    <a:srgbClr val="FFFFFF"/>
                  </a:solidFill>
                </a:uFill>
              </a:rPr>
              <a:t>, strengthen and develop comprehensive services and </a:t>
            </a:r>
            <a:r>
              <a:rPr lang="en-US" sz="3200" spc="-1" dirty="0" err="1">
                <a:solidFill>
                  <a:srgbClr val="000000"/>
                </a:solidFill>
                <a:uFill>
                  <a:solidFill>
                    <a:srgbClr val="FFFFFF"/>
                  </a:solidFill>
                </a:uFill>
              </a:rPr>
              <a:t>programmes</a:t>
            </a:r>
            <a:r>
              <a:rPr lang="en-US" sz="3200" spc="-1" dirty="0">
                <a:solidFill>
                  <a:srgbClr val="000000"/>
                </a:solidFill>
                <a:uFill>
                  <a:solidFill>
                    <a:srgbClr val="FFFFFF"/>
                  </a:solidFill>
                </a:uFill>
              </a:rPr>
              <a:t> in particular in the fields of health, employment, education and social </a:t>
            </a:r>
            <a:r>
              <a:rPr lang="en-US" sz="3200" spc="-1" dirty="0" err="1">
                <a:solidFill>
                  <a:srgbClr val="000000"/>
                </a:solidFill>
                <a:uFill>
                  <a:solidFill>
                    <a:srgbClr val="FFFFFF"/>
                  </a:solidFill>
                </a:uFill>
              </a:rPr>
              <a:t>services.It</a:t>
            </a:r>
            <a:r>
              <a:rPr lang="en-US" sz="3200" spc="-1" dirty="0">
                <a:solidFill>
                  <a:srgbClr val="000000"/>
                </a:solidFill>
                <a:uFill>
                  <a:solidFill>
                    <a:srgbClr val="FFFFFF"/>
                  </a:solidFill>
                </a:uFill>
              </a:rPr>
              <a:t> is essential to promote the supply, knowledge and use of technologies, support tools and "reasonable accommodation", which are designed, implemented, identified for and with people</a:t>
            </a:r>
            <a:r>
              <a:rPr lang="it-IT" sz="3200" spc="-1" dirty="0">
                <a:solidFill>
                  <a:srgbClr val="000000"/>
                </a:solidFill>
                <a:uFill>
                  <a:solidFill>
                    <a:srgbClr val="FFFFFF"/>
                  </a:solidFill>
                </a:uFill>
              </a:rPr>
              <a:t>.</a:t>
            </a:r>
            <a:endParaRPr lang="it-IT" sz="3200" strike="noStrike" spc="-1" dirty="0">
              <a:solidFill>
                <a:srgbClr val="000000"/>
              </a:solidFill>
              <a:uFill>
                <a:solidFill>
                  <a:srgbClr val="FFFFFF"/>
                </a:solidFill>
              </a:uFill>
              <a:latin typeface="Arial"/>
            </a:endParaRPr>
          </a:p>
          <a:p>
            <a:pPr>
              <a:lnSpc>
                <a:spcPct val="100000"/>
              </a:lnSpc>
              <a:spcBef>
                <a:spcPts val="1414"/>
              </a:spcBef>
            </a:pP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 Directive  2014/95/UE</a:t>
            </a:r>
            <a:endParaRPr lang="it-IT" sz="3600" b="0" strike="noStrike" spc="-1" dirty="0">
              <a:solidFill>
                <a:srgbClr val="000000"/>
              </a:solidFill>
              <a:uFill>
                <a:solidFill>
                  <a:srgbClr val="FFFFFF"/>
                </a:solidFill>
              </a:uFill>
              <a:latin typeface="Arial"/>
            </a:endParaRPr>
          </a:p>
        </p:txBody>
      </p:sp>
      <p:sp>
        <p:nvSpPr>
          <p:cNvPr id="107" name="CustomShape 2"/>
          <p:cNvSpPr/>
          <p:nvPr/>
        </p:nvSpPr>
        <p:spPr>
          <a:xfrm>
            <a:off x="261360" y="1141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b="1" spc="-1" dirty="0">
                <a:solidFill>
                  <a:srgbClr val="000000"/>
                </a:solidFill>
                <a:uFill>
                  <a:solidFill>
                    <a:srgbClr val="FFFFFF"/>
                  </a:solidFill>
                </a:uFill>
              </a:rPr>
              <a:t>(from Commission Guidelines) Result</a:t>
            </a:r>
          </a:p>
          <a:p>
            <a:pPr>
              <a:lnSpc>
                <a:spcPct val="100000"/>
              </a:lnSpc>
              <a:spcBef>
                <a:spcPts val="1414"/>
              </a:spcBef>
            </a:pPr>
            <a:r>
              <a:rPr lang="en-US" b="1" spc="-1" dirty="0">
                <a:solidFill>
                  <a:srgbClr val="000000"/>
                </a:solidFill>
                <a:uFill>
                  <a:solidFill>
                    <a:srgbClr val="FFFFFF"/>
                  </a:solidFill>
                </a:uFill>
              </a:rPr>
              <a:t>Article 1 of the Directive states that the non-financial declaration must contain information, including</a:t>
            </a:r>
          </a:p>
          <a:p>
            <a:pPr>
              <a:lnSpc>
                <a:spcPct val="100000"/>
              </a:lnSpc>
              <a:spcBef>
                <a:spcPts val="1414"/>
              </a:spcBef>
            </a:pPr>
            <a:r>
              <a:rPr lang="en-US" b="1" spc="-1" dirty="0">
                <a:solidFill>
                  <a:srgbClr val="000000"/>
                </a:solidFill>
                <a:uFill>
                  <a:solidFill>
                    <a:srgbClr val="FFFFFF"/>
                  </a:solidFill>
                </a:uFill>
              </a:rPr>
              <a:t>c. "the outcome of such policies;".</a:t>
            </a:r>
          </a:p>
          <a:p>
            <a:pPr>
              <a:lnSpc>
                <a:spcPct val="100000"/>
              </a:lnSpc>
              <a:spcBef>
                <a:spcPts val="1414"/>
              </a:spcBef>
            </a:pPr>
            <a:r>
              <a:rPr lang="en-US" b="1" spc="-1" dirty="0">
                <a:solidFill>
                  <a:srgbClr val="000000"/>
                </a:solidFill>
                <a:uFill>
                  <a:solidFill>
                    <a:srgbClr val="FFFFFF"/>
                  </a:solidFill>
                </a:uFill>
              </a:rPr>
              <a:t>Businesses should provide a useful, fair and balanced representation of the outcome of their policies. Non-financial information disclosed by firms should help investors and other interested parties to understand and monitor the firm's performance.</a:t>
            </a:r>
          </a:p>
          <a:p>
            <a:pPr>
              <a:lnSpc>
                <a:spcPct val="100000"/>
              </a:lnSpc>
              <a:spcBef>
                <a:spcPts val="1414"/>
              </a:spcBef>
            </a:pPr>
            <a:r>
              <a:rPr lang="en-US" b="1" spc="-1" dirty="0">
                <a:solidFill>
                  <a:srgbClr val="000000"/>
                </a:solidFill>
                <a:uFill>
                  <a:solidFill>
                    <a:srgbClr val="FFFFFF"/>
                  </a:solidFill>
                </a:uFill>
              </a:rPr>
              <a:t>Relevant disclosures on policy results can provide useful information on the strengths and vulnerabilities of the firm under review. The non-financial statement should provide a complete and concise representation of the results of an undertaking's operations and activities.</a:t>
            </a:r>
            <a:endParaRPr lang="it-IT" sz="1800" b="0" strike="noStrike" spc="-1" dirty="0">
              <a:solidFill>
                <a:srgbClr val="000000"/>
              </a:solidFill>
              <a:uFill>
                <a:solidFill>
                  <a:srgbClr val="FFFFFF"/>
                </a:solidFill>
              </a:uFill>
              <a:latin typeface="Arial"/>
            </a:endParaRPr>
          </a:p>
        </p:txBody>
      </p:sp>
      <p:pic>
        <p:nvPicPr>
          <p:cNvPr id="108" name="Immagine 107"/>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2014/95/UE</a:t>
            </a:r>
            <a:endParaRPr lang="it-IT" sz="3600" b="0" strike="noStrike" spc="-1" dirty="0">
              <a:solidFill>
                <a:srgbClr val="000000"/>
              </a:solidFill>
              <a:uFill>
                <a:solidFill>
                  <a:srgbClr val="FFFFFF"/>
                </a:solidFill>
              </a:uFill>
              <a:latin typeface="Arial"/>
            </a:endParaRPr>
          </a:p>
        </p:txBody>
      </p:sp>
      <p:sp>
        <p:nvSpPr>
          <p:cNvPr id="110" name="CustomShape 2"/>
          <p:cNvSpPr/>
          <p:nvPr/>
        </p:nvSpPr>
        <p:spPr>
          <a:xfrm>
            <a:off x="261360" y="1141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lnSpcReduction="10000"/>
          </a:bodyPr>
          <a:lstStyle/>
          <a:p>
            <a:pPr>
              <a:lnSpc>
                <a:spcPct val="100000"/>
              </a:lnSpc>
              <a:spcBef>
                <a:spcPts val="1414"/>
              </a:spcBef>
            </a:pPr>
            <a:r>
              <a:rPr lang="en-US" b="1" spc="-1" dirty="0">
                <a:solidFill>
                  <a:srgbClr val="000000"/>
                </a:solidFill>
                <a:uFill>
                  <a:solidFill>
                    <a:srgbClr val="FFFFFF"/>
                  </a:solidFill>
                </a:uFill>
              </a:rPr>
              <a:t>(from Commission Guidelines) Main risks and their management</a:t>
            </a:r>
          </a:p>
          <a:p>
            <a:pPr>
              <a:lnSpc>
                <a:spcPct val="100000"/>
              </a:lnSpc>
              <a:spcBef>
                <a:spcPts val="1414"/>
              </a:spcBef>
            </a:pPr>
            <a:r>
              <a:rPr lang="en-US" b="1" spc="-1" dirty="0">
                <a:solidFill>
                  <a:srgbClr val="000000"/>
                </a:solidFill>
                <a:uFill>
                  <a:solidFill>
                    <a:srgbClr val="FFFFFF"/>
                  </a:solidFill>
                </a:uFill>
              </a:rPr>
              <a:t>Article 1 of the Directive states that the declaration of a non-financial nature must contain information which includes:</a:t>
            </a:r>
          </a:p>
          <a:p>
            <a:pPr>
              <a:lnSpc>
                <a:spcPct val="100000"/>
              </a:lnSpc>
              <a:spcBef>
                <a:spcPts val="1414"/>
              </a:spcBef>
            </a:pPr>
            <a:r>
              <a:rPr lang="en-US" b="1" spc="-1" dirty="0">
                <a:solidFill>
                  <a:srgbClr val="000000"/>
                </a:solidFill>
                <a:uFill>
                  <a:solidFill>
                    <a:srgbClr val="FFFFFF"/>
                  </a:solidFill>
                </a:uFill>
              </a:rPr>
              <a:t>d. "the main risks associated with these aspects of the undertaking's activities, including, where appropriate and proportionate, the commercial relationships, products and services which may have an adverse effect on these areas, and the way in which the undertaking manages them;".</a:t>
            </a:r>
          </a:p>
          <a:p>
            <a:pPr>
              <a:lnSpc>
                <a:spcPct val="100000"/>
              </a:lnSpc>
              <a:spcBef>
                <a:spcPts val="1414"/>
              </a:spcBef>
            </a:pPr>
            <a:r>
              <a:rPr lang="en-US" b="1" spc="-1" dirty="0">
                <a:solidFill>
                  <a:srgbClr val="000000"/>
                </a:solidFill>
                <a:uFill>
                  <a:solidFill>
                    <a:srgbClr val="FFFFFF"/>
                  </a:solidFill>
                </a:uFill>
              </a:rPr>
              <a:t>Undertakings should disclose information about their main risks and how they manage and mitigate them. Such risks may relate to their activities, products or services, their supply chain and business relations or to other aspects. This would include an appropriate perspective on the main risks in the short, medium and long term. Enterprises should explain how the key risks can influence their business model, operations, financial performance and the impact of their activities.</a:t>
            </a:r>
          </a:p>
          <a:p>
            <a:pPr>
              <a:lnSpc>
                <a:spcPct val="100000"/>
              </a:lnSpc>
              <a:spcBef>
                <a:spcPts val="1414"/>
              </a:spcBef>
            </a:pPr>
            <a:r>
              <a:rPr lang="en-US" b="1" spc="-1" dirty="0">
                <a:solidFill>
                  <a:srgbClr val="000000"/>
                </a:solidFill>
                <a:uFill>
                  <a:solidFill>
                    <a:srgbClr val="FFFFFF"/>
                  </a:solidFill>
                </a:uFill>
              </a:rPr>
              <a:t>It is envisaged that an undertaking will disclose relevant information on the main risks, whether they arise from the undertaking's own decisions or actions or from external factors, and explain the processes used to identify and assess those risks. Disclosures, where appropriate and proportionate, should include relevant information on supply and subcontracting chains. </a:t>
            </a:r>
            <a:endParaRPr lang="it-IT" sz="1800" b="0" strike="noStrike" spc="-1" dirty="0">
              <a:solidFill>
                <a:srgbClr val="000000"/>
              </a:solidFill>
              <a:uFill>
                <a:solidFill>
                  <a:srgbClr val="FFFFFF"/>
                </a:solidFill>
              </a:uFill>
              <a:latin typeface="Arial"/>
            </a:endParaRPr>
          </a:p>
        </p:txBody>
      </p:sp>
      <p:pic>
        <p:nvPicPr>
          <p:cNvPr id="111" name="Immagine 110"/>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it-IT" sz="3600" spc="-1" dirty="0">
                <a:solidFill>
                  <a:srgbClr val="FF6600"/>
                </a:solidFill>
                <a:uFill>
                  <a:solidFill>
                    <a:srgbClr val="FFFFFF"/>
                  </a:solidFill>
                </a:uFill>
              </a:rPr>
              <a:t>Directive  2014/95/UE</a:t>
            </a:r>
            <a:endParaRPr lang="it-IT" sz="3600" b="0" strike="noStrike" spc="-1" dirty="0">
              <a:solidFill>
                <a:srgbClr val="000000"/>
              </a:solidFill>
              <a:uFill>
                <a:solidFill>
                  <a:srgbClr val="FFFFFF"/>
                </a:solidFill>
              </a:uFill>
              <a:latin typeface="Arial"/>
            </a:endParaRPr>
          </a:p>
        </p:txBody>
      </p:sp>
      <p:sp>
        <p:nvSpPr>
          <p:cNvPr id="113" name="CustomShape 2"/>
          <p:cNvSpPr/>
          <p:nvPr/>
        </p:nvSpPr>
        <p:spPr>
          <a:xfrm>
            <a:off x="216000" y="943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92500" lnSpcReduction="10000"/>
          </a:bodyPr>
          <a:lstStyle/>
          <a:p>
            <a:pPr>
              <a:lnSpc>
                <a:spcPct val="100000"/>
              </a:lnSpc>
              <a:spcBef>
                <a:spcPts val="1414"/>
              </a:spcBef>
            </a:pPr>
            <a:r>
              <a:rPr lang="en-US" b="1" spc="-1" dirty="0">
                <a:solidFill>
                  <a:srgbClr val="000000"/>
                </a:solidFill>
                <a:uFill>
                  <a:solidFill>
                    <a:srgbClr val="FFFFFF"/>
                  </a:solidFill>
                </a:uFill>
              </a:rPr>
              <a:t>(from Commission Guidelines) Thematic aspects</a:t>
            </a:r>
          </a:p>
          <a:p>
            <a:pPr>
              <a:lnSpc>
                <a:spcPct val="100000"/>
              </a:lnSpc>
              <a:spcBef>
                <a:spcPts val="1414"/>
              </a:spcBef>
            </a:pPr>
            <a:r>
              <a:rPr lang="en-US" b="1" spc="-1" dirty="0">
                <a:solidFill>
                  <a:srgbClr val="000000"/>
                </a:solidFill>
                <a:uFill>
                  <a:solidFill>
                    <a:srgbClr val="FFFFFF"/>
                  </a:solidFill>
                </a:uFill>
              </a:rPr>
              <a:t>Article 1 of the Directive states that the undertakings concerned "[must] include in their annual report a non-financial statement containing at least the environmental, social, personnel, human rights and anti-corruption information necessary for an understanding of the undertaking's performance, results, position and impact of its activities [...]".</a:t>
            </a:r>
          </a:p>
          <a:p>
            <a:pPr>
              <a:lnSpc>
                <a:spcPct val="100000"/>
              </a:lnSpc>
              <a:spcBef>
                <a:spcPts val="1414"/>
              </a:spcBef>
            </a:pPr>
            <a:r>
              <a:rPr lang="en-US" b="1" spc="-1" dirty="0">
                <a:solidFill>
                  <a:srgbClr val="000000"/>
                </a:solidFill>
                <a:uFill>
                  <a:solidFill>
                    <a:srgbClr val="FFFFFF"/>
                  </a:solidFill>
                </a:uFill>
              </a:rPr>
              <a:t>Relevant disclosures should provide a balanced and comprehensive representation of the company's performance, results, position and impact of its activities. Under certain circumstances, companies may consider that disclosure of detailed information on upcoming developments or issues under negotiation could seriously affect their position. However, the disclosure of summary information that does not seriously undermine it can make a significant contribution to the overall objective of transparency.</a:t>
            </a:r>
          </a:p>
          <a:p>
            <a:pPr>
              <a:lnSpc>
                <a:spcPct val="100000"/>
              </a:lnSpc>
              <a:spcBef>
                <a:spcPts val="1414"/>
              </a:spcBef>
            </a:pPr>
            <a:r>
              <a:rPr lang="en-US" b="1" spc="-1" dirty="0">
                <a:solidFill>
                  <a:srgbClr val="000000"/>
                </a:solidFill>
                <a:uFill>
                  <a:solidFill>
                    <a:srgbClr val="FFFFFF"/>
                  </a:solidFill>
                </a:uFill>
              </a:rPr>
              <a:t>Article 1 of the Directive provides that "Member States may permit the omission of information concerning imminent developments or matters under negotiation in exceptional cases where [...] the disclosure of such information could seriously harm the commercial position of the undertaking [...]".</a:t>
            </a:r>
          </a:p>
          <a:p>
            <a:pPr>
              <a:lnSpc>
                <a:spcPct val="100000"/>
              </a:lnSpc>
              <a:spcBef>
                <a:spcPts val="1414"/>
              </a:spcBef>
            </a:pPr>
            <a:r>
              <a:rPr lang="en-US" b="1" spc="-1" dirty="0">
                <a:solidFill>
                  <a:srgbClr val="000000"/>
                </a:solidFill>
                <a:uFill>
                  <a:solidFill>
                    <a:srgbClr val="FFFFFF"/>
                  </a:solidFill>
                </a:uFill>
              </a:rPr>
              <a:t>Thematic aspects are often interlinked. For example, an environmental issue relating to the operations, products or supply chain of a company may have an impact on the safety and/or health of consumers, employees or suppliers or on the reputation of the brand. Companies are required to provide a clear, fair and complete representation that includes all relevant aspects of an issue</a:t>
            </a:r>
            <a:endParaRPr lang="it-IT" sz="1800" b="0" strike="noStrike" spc="-1" dirty="0">
              <a:solidFill>
                <a:srgbClr val="000000"/>
              </a:solidFill>
              <a:uFill>
                <a:solidFill>
                  <a:srgbClr val="FFFFFF"/>
                </a:solidFill>
              </a:uFill>
              <a:latin typeface="Arial"/>
            </a:endParaRPr>
          </a:p>
        </p:txBody>
      </p:sp>
      <p:pic>
        <p:nvPicPr>
          <p:cNvPr id="114" name="Immagine 113"/>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 Directive  2014/95/UE</a:t>
            </a:r>
            <a:endParaRPr lang="it-IT" sz="3600" spc="-1" dirty="0">
              <a:solidFill>
                <a:srgbClr val="000000"/>
              </a:solidFill>
              <a:uFill>
                <a:solidFill>
                  <a:srgbClr val="FFFFFF"/>
                </a:solidFill>
              </a:uFill>
            </a:endParaRPr>
          </a:p>
        </p:txBody>
      </p:sp>
      <p:sp>
        <p:nvSpPr>
          <p:cNvPr id="116" name="CustomShape 2"/>
          <p:cNvSpPr/>
          <p:nvPr/>
        </p:nvSpPr>
        <p:spPr>
          <a:xfrm>
            <a:off x="216000" y="943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92500" lnSpcReduction="20000"/>
          </a:bodyPr>
          <a:lstStyle/>
          <a:p>
            <a:pPr>
              <a:lnSpc>
                <a:spcPct val="100000"/>
              </a:lnSpc>
              <a:spcBef>
                <a:spcPts val="1414"/>
              </a:spcBef>
            </a:pPr>
            <a:r>
              <a:rPr lang="en-US" b="1" spc="-1" dirty="0">
                <a:solidFill>
                  <a:srgbClr val="000000"/>
                </a:solidFill>
                <a:uFill>
                  <a:solidFill>
                    <a:srgbClr val="FFFFFF"/>
                  </a:solidFill>
                </a:uFill>
              </a:rPr>
              <a:t>(from Commission Guidelines) Social and personnel issues</a:t>
            </a:r>
          </a:p>
          <a:p>
            <a:pPr>
              <a:lnSpc>
                <a:spcPct val="100000"/>
              </a:lnSpc>
              <a:spcBef>
                <a:spcPts val="1414"/>
              </a:spcBef>
            </a:pPr>
            <a:r>
              <a:rPr lang="en-US" b="1" spc="-1" dirty="0">
                <a:solidFill>
                  <a:srgbClr val="000000"/>
                </a:solidFill>
                <a:uFill>
                  <a:solidFill>
                    <a:srgbClr val="FFFFFF"/>
                  </a:solidFill>
                </a:uFill>
              </a:rPr>
              <a:t>Companies are required to provide relevant information on social and personnel issues:</a:t>
            </a:r>
          </a:p>
          <a:p>
            <a:pPr>
              <a:lnSpc>
                <a:spcPct val="100000"/>
              </a:lnSpc>
              <a:spcBef>
                <a:spcPts val="1414"/>
              </a:spcBef>
            </a:pPr>
            <a:r>
              <a:rPr lang="en-US" b="1" spc="-1" dirty="0">
                <a:solidFill>
                  <a:srgbClr val="000000"/>
                </a:solidFill>
                <a:uFill>
                  <a:solidFill>
                    <a:srgbClr val="FFFFFF"/>
                  </a:solidFill>
                </a:uFill>
              </a:rPr>
              <a:t>- the implementation of core International </a:t>
            </a:r>
            <a:r>
              <a:rPr lang="en-US" b="1" spc="-1" dirty="0" err="1">
                <a:solidFill>
                  <a:srgbClr val="000000"/>
                </a:solidFill>
                <a:uFill>
                  <a:solidFill>
                    <a:srgbClr val="FFFFFF"/>
                  </a:solidFill>
                </a:uFill>
              </a:rPr>
              <a:t>Labour</a:t>
            </a:r>
            <a:r>
              <a:rPr lang="en-US" b="1" spc="-1" dirty="0">
                <a:solidFill>
                  <a:srgbClr val="000000"/>
                </a:solidFill>
                <a:uFill>
                  <a:solidFill>
                    <a:srgbClr val="FFFFFF"/>
                  </a:solidFill>
                </a:uFill>
              </a:rPr>
              <a:t> </a:t>
            </a:r>
            <a:r>
              <a:rPr lang="en-US" b="1" spc="-1" dirty="0" err="1">
                <a:solidFill>
                  <a:srgbClr val="000000"/>
                </a:solidFill>
                <a:uFill>
                  <a:solidFill>
                    <a:srgbClr val="FFFFFF"/>
                  </a:solidFill>
                </a:uFill>
              </a:rPr>
              <a:t>Organisation</a:t>
            </a:r>
            <a:r>
              <a:rPr lang="en-US" b="1" spc="-1" dirty="0">
                <a:solidFill>
                  <a:srgbClr val="000000"/>
                </a:solidFill>
                <a:uFill>
                  <a:solidFill>
                    <a:srgbClr val="FFFFFF"/>
                  </a:solidFill>
                </a:uFill>
              </a:rPr>
              <a:t> conventions,</a:t>
            </a:r>
          </a:p>
          <a:p>
            <a:pPr>
              <a:lnSpc>
                <a:spcPct val="100000"/>
              </a:lnSpc>
              <a:spcBef>
                <a:spcPts val="1414"/>
              </a:spcBef>
            </a:pPr>
            <a:r>
              <a:rPr lang="en-US" b="1" spc="-1" dirty="0">
                <a:solidFill>
                  <a:srgbClr val="000000"/>
                </a:solidFill>
                <a:uFill>
                  <a:solidFill>
                    <a:srgbClr val="FFFFFF"/>
                  </a:solidFill>
                </a:uFill>
              </a:rPr>
              <a:t>- diversity issues, such as gender diversity and equal treatment in employment (including age, gender, sexual orientation, religion, disability, ethnic origin and other relevant aspects),</a:t>
            </a:r>
          </a:p>
          <a:p>
            <a:pPr>
              <a:lnSpc>
                <a:spcPct val="100000"/>
              </a:lnSpc>
              <a:spcBef>
                <a:spcPts val="1414"/>
              </a:spcBef>
            </a:pPr>
            <a:r>
              <a:rPr lang="en-US" b="1" spc="-1" dirty="0">
                <a:solidFill>
                  <a:srgbClr val="000000"/>
                </a:solidFill>
                <a:uFill>
                  <a:solidFill>
                    <a:srgbClr val="FFFFFF"/>
                  </a:solidFill>
                </a:uFill>
              </a:rPr>
              <a:t>- employment issues, including consultation and/or participation of workers, employment and working conditions,</a:t>
            </a:r>
          </a:p>
          <a:p>
            <a:pPr>
              <a:lnSpc>
                <a:spcPct val="100000"/>
              </a:lnSpc>
              <a:spcBef>
                <a:spcPts val="1414"/>
              </a:spcBef>
            </a:pPr>
            <a:r>
              <a:rPr lang="en-US" b="1" spc="-1" dirty="0">
                <a:solidFill>
                  <a:srgbClr val="000000"/>
                </a:solidFill>
                <a:uFill>
                  <a:solidFill>
                    <a:srgbClr val="FFFFFF"/>
                  </a:solidFill>
                </a:uFill>
              </a:rPr>
              <a:t>- trade union relations, including respect for trade union rights,</a:t>
            </a:r>
          </a:p>
          <a:p>
            <a:pPr>
              <a:lnSpc>
                <a:spcPct val="100000"/>
              </a:lnSpc>
              <a:spcBef>
                <a:spcPts val="1414"/>
              </a:spcBef>
            </a:pPr>
            <a:r>
              <a:rPr lang="en-US" b="1" spc="-1" dirty="0">
                <a:solidFill>
                  <a:srgbClr val="000000"/>
                </a:solidFill>
                <a:uFill>
                  <a:solidFill>
                    <a:srgbClr val="FFFFFF"/>
                  </a:solidFill>
                </a:uFill>
              </a:rPr>
              <a:t>- human capital management, including restructuring management, career management and employability, remuneration system, training,</a:t>
            </a:r>
          </a:p>
          <a:p>
            <a:pPr>
              <a:lnSpc>
                <a:spcPct val="100000"/>
              </a:lnSpc>
              <a:spcBef>
                <a:spcPts val="1414"/>
              </a:spcBef>
            </a:pPr>
            <a:r>
              <a:rPr lang="en-US" b="1" spc="-1" dirty="0">
                <a:solidFill>
                  <a:srgbClr val="000000"/>
                </a:solidFill>
                <a:uFill>
                  <a:solidFill>
                    <a:srgbClr val="FFFFFF"/>
                  </a:solidFill>
                </a:uFill>
              </a:rPr>
              <a:t>- health and safety at work,</a:t>
            </a:r>
          </a:p>
          <a:p>
            <a:pPr>
              <a:lnSpc>
                <a:spcPct val="100000"/>
              </a:lnSpc>
              <a:spcBef>
                <a:spcPts val="1414"/>
              </a:spcBef>
            </a:pPr>
            <a:r>
              <a:rPr lang="en-US" b="1" spc="-1" dirty="0">
                <a:solidFill>
                  <a:srgbClr val="000000"/>
                </a:solidFill>
                <a:uFill>
                  <a:solidFill>
                    <a:srgbClr val="FFFFFF"/>
                  </a:solidFill>
                </a:uFill>
              </a:rPr>
              <a:t>- relations with consumers, as well as consumer satisfaction, accessibility, products with possible effects on consumer health and safety,</a:t>
            </a:r>
          </a:p>
          <a:p>
            <a:pPr>
              <a:lnSpc>
                <a:spcPct val="100000"/>
              </a:lnSpc>
              <a:spcBef>
                <a:spcPts val="1414"/>
              </a:spcBef>
            </a:pPr>
            <a:r>
              <a:rPr lang="en-US" b="1" spc="-1" dirty="0">
                <a:solidFill>
                  <a:srgbClr val="000000"/>
                </a:solidFill>
                <a:uFill>
                  <a:solidFill>
                    <a:srgbClr val="FFFFFF"/>
                  </a:solidFill>
                </a:uFill>
              </a:rPr>
              <a:t>- the impact on vulnerable consumers,</a:t>
            </a:r>
          </a:p>
          <a:p>
            <a:pPr>
              <a:lnSpc>
                <a:spcPct val="100000"/>
              </a:lnSpc>
              <a:spcBef>
                <a:spcPts val="1414"/>
              </a:spcBef>
            </a:pPr>
            <a:r>
              <a:rPr lang="en-US" b="1" spc="-1" dirty="0">
                <a:solidFill>
                  <a:srgbClr val="000000"/>
                </a:solidFill>
                <a:uFill>
                  <a:solidFill>
                    <a:srgbClr val="FFFFFF"/>
                  </a:solidFill>
                </a:uFill>
              </a:rPr>
              <a:t>- responsible marketing and research, and</a:t>
            </a:r>
          </a:p>
          <a:p>
            <a:pPr>
              <a:lnSpc>
                <a:spcPct val="100000"/>
              </a:lnSpc>
              <a:spcBef>
                <a:spcPts val="1414"/>
              </a:spcBef>
            </a:pPr>
            <a:r>
              <a:rPr lang="en-US" b="1" spc="-1" dirty="0">
                <a:solidFill>
                  <a:srgbClr val="000000"/>
                </a:solidFill>
                <a:uFill>
                  <a:solidFill>
                    <a:srgbClr val="FFFFFF"/>
                  </a:solidFill>
                </a:uFill>
              </a:rPr>
              <a:t>- relations with the community, including the social and economic development of local communities</a:t>
            </a:r>
            <a:endParaRPr lang="it-IT" sz="1800" b="0" strike="noStrike" spc="-1" dirty="0">
              <a:solidFill>
                <a:srgbClr val="000000"/>
              </a:solidFill>
              <a:uFill>
                <a:solidFill>
                  <a:srgbClr val="FFFFFF"/>
                </a:solidFill>
              </a:uFill>
              <a:latin typeface="Arial"/>
            </a:endParaRPr>
          </a:p>
        </p:txBody>
      </p:sp>
      <p:pic>
        <p:nvPicPr>
          <p:cNvPr id="117" name="Immagine 116"/>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Directive  2014/95/UE</a:t>
            </a:r>
            <a:endParaRPr lang="it-IT" sz="3600" b="0" strike="noStrike" spc="-1" dirty="0">
              <a:solidFill>
                <a:srgbClr val="000000"/>
              </a:solidFill>
              <a:uFill>
                <a:solidFill>
                  <a:srgbClr val="FFFFFF"/>
                </a:solidFill>
              </a:uFill>
              <a:latin typeface="Arial"/>
            </a:endParaRPr>
          </a:p>
        </p:txBody>
      </p:sp>
      <p:sp>
        <p:nvSpPr>
          <p:cNvPr id="119" name="CustomShape 2"/>
          <p:cNvSpPr/>
          <p:nvPr/>
        </p:nvSpPr>
        <p:spPr>
          <a:xfrm>
            <a:off x="216000" y="943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92500" lnSpcReduction="10000"/>
          </a:bodyPr>
          <a:lstStyle/>
          <a:p>
            <a:pPr>
              <a:lnSpc>
                <a:spcPct val="100000"/>
              </a:lnSpc>
              <a:spcBef>
                <a:spcPts val="1414"/>
              </a:spcBef>
            </a:pPr>
            <a:r>
              <a:rPr lang="en-US" b="1" spc="-1" dirty="0">
                <a:solidFill>
                  <a:srgbClr val="000000"/>
                </a:solidFill>
                <a:uFill>
                  <a:solidFill>
                    <a:srgbClr val="FFFFFF"/>
                  </a:solidFill>
                </a:uFill>
              </a:rPr>
              <a:t>Article 1 of the Directive requires large listed companies to disclose in their corporate governance statement:</a:t>
            </a:r>
          </a:p>
          <a:p>
            <a:pPr>
              <a:lnSpc>
                <a:spcPct val="100000"/>
              </a:lnSpc>
              <a:spcBef>
                <a:spcPts val="1414"/>
              </a:spcBef>
            </a:pPr>
            <a:r>
              <a:rPr lang="en-US" b="1" spc="-1" dirty="0">
                <a:solidFill>
                  <a:srgbClr val="FF0000"/>
                </a:solidFill>
                <a:uFill>
                  <a:solidFill>
                    <a:srgbClr val="FFFFFF"/>
                  </a:solidFill>
                </a:uFill>
              </a:rPr>
              <a:t>"a description of the diversity policy applied in relation to the composition of the administrative, management and supervisory bodies of the company in relation to aspects such as, for example, age, gender, or educational and professional background, the objectives of this diversity policy, the manner of implementation and the results over the reporting period. If no such policy is applied, the statement shall contain an explanation of why this is the case.</a:t>
            </a:r>
          </a:p>
          <a:p>
            <a:pPr>
              <a:lnSpc>
                <a:spcPct val="100000"/>
              </a:lnSpc>
              <a:spcBef>
                <a:spcPts val="1414"/>
              </a:spcBef>
            </a:pPr>
            <a:r>
              <a:rPr lang="en-US" b="1" spc="-1" dirty="0">
                <a:solidFill>
                  <a:srgbClr val="000000"/>
                </a:solidFill>
                <a:uFill>
                  <a:solidFill>
                    <a:srgbClr val="FFFFFF"/>
                  </a:solidFill>
                </a:uFill>
              </a:rPr>
              <a:t>Aspects of diversity (strategic diversity)</a:t>
            </a:r>
          </a:p>
          <a:p>
            <a:pPr>
              <a:lnSpc>
                <a:spcPct val="100000"/>
              </a:lnSpc>
              <a:spcBef>
                <a:spcPts val="1414"/>
              </a:spcBef>
            </a:pPr>
            <a:r>
              <a:rPr lang="en-US" b="1" spc="-1" dirty="0">
                <a:solidFill>
                  <a:srgbClr val="000000"/>
                </a:solidFill>
                <a:uFill>
                  <a:solidFill>
                    <a:srgbClr val="FFFFFF"/>
                  </a:solidFill>
                </a:uFill>
              </a:rPr>
              <a:t>The description of the diversity policy should specify which diversity criteria are applied, as well as the reasons for choosing them. When choosing these criteria, all relevant aspects of diversity should be considered in order to ensure that the board presents sufficient diversity of views and expertise necessary for a good understanding of current business and long-term risks and opportunities related to the business. The nature and complexity of the business should be taken into account when assessing the profiles necessary to ensure optimal diversity of the board</a:t>
            </a:r>
          </a:p>
          <a:p>
            <a:pPr>
              <a:lnSpc>
                <a:spcPct val="100000"/>
              </a:lnSpc>
              <a:spcBef>
                <a:spcPts val="1414"/>
              </a:spcBef>
            </a:pPr>
            <a:r>
              <a:rPr lang="en-US" b="1" spc="-1" dirty="0">
                <a:solidFill>
                  <a:srgbClr val="000000"/>
                </a:solidFill>
                <a:uFill>
                  <a:solidFill>
                    <a:srgbClr val="FFFFFF"/>
                  </a:solidFill>
                </a:uFill>
              </a:rPr>
              <a:t>Whereas 18 states: "the diversity of competences and points of view ... allows us to constructively challenge the decisions taken by the management and to be more open to innovative ideas, thus fighting against the homologation of the opinions of the members, the so-called phenomenon of group thinking. It thus contributes to the effective supervision of management and efficient governance of the company...".</a:t>
            </a:r>
          </a:p>
        </p:txBody>
      </p:sp>
      <p:pic>
        <p:nvPicPr>
          <p:cNvPr id="120" name="Immagine 119"/>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CustomShape 1"/>
          <p:cNvSpPr/>
          <p:nvPr/>
        </p:nvSpPr>
        <p:spPr>
          <a:xfrm>
            <a:off x="143768" y="301320"/>
            <a:ext cx="856571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3600" spc="-1" dirty="0">
                <a:solidFill>
                  <a:srgbClr val="FF6600"/>
                </a:solidFill>
                <a:uFill>
                  <a:solidFill>
                    <a:srgbClr val="FFFFFF"/>
                  </a:solidFill>
                </a:uFill>
              </a:rPr>
              <a:t>How has the Directive been transposed in the EU?</a:t>
            </a:r>
            <a:endParaRPr lang="it-IT" sz="3600" b="0" strike="noStrike" spc="-1" dirty="0">
              <a:solidFill>
                <a:srgbClr val="000000"/>
              </a:solidFill>
              <a:uFill>
                <a:solidFill>
                  <a:srgbClr val="FFFFFF"/>
                </a:solidFill>
              </a:uFill>
              <a:latin typeface="Arial"/>
            </a:endParaRPr>
          </a:p>
        </p:txBody>
      </p:sp>
      <p:sp>
        <p:nvSpPr>
          <p:cNvPr id="119" name="CustomShape 2"/>
          <p:cNvSpPr/>
          <p:nvPr/>
        </p:nvSpPr>
        <p:spPr>
          <a:xfrm>
            <a:off x="216000" y="94356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endParaRPr lang="it-IT" sz="1800" b="1" strike="noStrike" spc="-1" dirty="0">
              <a:solidFill>
                <a:srgbClr val="000000"/>
              </a:solidFill>
              <a:uFill>
                <a:solidFill>
                  <a:srgbClr val="FFFFFF"/>
                </a:solidFill>
              </a:uFill>
              <a:latin typeface="Arial"/>
              <a:ea typeface="DejaVu Sans"/>
            </a:endParaRPr>
          </a:p>
          <a:p>
            <a:pPr>
              <a:lnSpc>
                <a:spcPct val="100000"/>
              </a:lnSpc>
              <a:spcBef>
                <a:spcPts val="1414"/>
              </a:spcBef>
            </a:pPr>
            <a:r>
              <a:rPr lang="en-US" b="1" spc="-1" dirty="0">
                <a:solidFill>
                  <a:srgbClr val="000000"/>
                </a:solidFill>
                <a:uFill>
                  <a:solidFill>
                    <a:srgbClr val="FFFFFF"/>
                  </a:solidFill>
                </a:uFill>
              </a:rPr>
              <a:t>Below is a description of the investigation space of the project and the working groups.</a:t>
            </a:r>
          </a:p>
          <a:p>
            <a:pPr>
              <a:lnSpc>
                <a:spcPct val="100000"/>
              </a:lnSpc>
              <a:spcBef>
                <a:spcPts val="1414"/>
              </a:spcBef>
            </a:pPr>
            <a:endParaRPr lang="en-US" b="1" spc="-1" dirty="0">
              <a:solidFill>
                <a:srgbClr val="000000"/>
              </a:solidFill>
              <a:uFill>
                <a:solidFill>
                  <a:srgbClr val="FFFFFF"/>
                </a:solidFill>
              </a:uFill>
            </a:endParaRPr>
          </a:p>
          <a:p>
            <a:pPr>
              <a:lnSpc>
                <a:spcPct val="100000"/>
              </a:lnSpc>
              <a:spcBef>
                <a:spcPts val="1414"/>
              </a:spcBef>
            </a:pPr>
            <a:r>
              <a:rPr lang="en-US" b="1" spc="-1" dirty="0">
                <a:solidFill>
                  <a:srgbClr val="000000"/>
                </a:solidFill>
                <a:uFill>
                  <a:solidFill>
                    <a:srgbClr val="FFFFFF"/>
                  </a:solidFill>
                </a:uFill>
              </a:rPr>
              <a:t>On the issue of diversity as a strategic option, it is important to understand how national legislation has moved:</a:t>
            </a:r>
          </a:p>
          <a:p>
            <a:pPr>
              <a:lnSpc>
                <a:spcPct val="100000"/>
              </a:lnSpc>
              <a:spcBef>
                <a:spcPts val="1414"/>
              </a:spcBef>
            </a:pPr>
            <a:r>
              <a:rPr lang="en-US" b="1" spc="-1" dirty="0">
                <a:solidFill>
                  <a:srgbClr val="000000"/>
                </a:solidFill>
                <a:uFill>
                  <a:solidFill>
                    <a:srgbClr val="FFFFFF"/>
                  </a:solidFill>
                </a:uFill>
              </a:rPr>
              <a:t>What diversity? Extended to disability?</a:t>
            </a:r>
          </a:p>
          <a:p>
            <a:pPr>
              <a:lnSpc>
                <a:spcPct val="100000"/>
              </a:lnSpc>
              <a:spcBef>
                <a:spcPts val="1414"/>
              </a:spcBef>
            </a:pPr>
            <a:r>
              <a:rPr lang="en-US" b="1" spc="-1" dirty="0">
                <a:solidFill>
                  <a:srgbClr val="000000"/>
                </a:solidFill>
                <a:uFill>
                  <a:solidFill>
                    <a:srgbClr val="FFFFFF"/>
                  </a:solidFill>
                </a:uFill>
              </a:rPr>
              <a:t>What inclusion? Also in decision-making participation?</a:t>
            </a:r>
          </a:p>
          <a:p>
            <a:pPr>
              <a:lnSpc>
                <a:spcPct val="100000"/>
              </a:lnSpc>
              <a:spcBef>
                <a:spcPts val="1414"/>
              </a:spcBef>
            </a:pPr>
            <a:r>
              <a:rPr lang="en-US" b="1" spc="-1" dirty="0">
                <a:solidFill>
                  <a:srgbClr val="000000"/>
                </a:solidFill>
                <a:uFill>
                  <a:solidFill>
                    <a:srgbClr val="FFFFFF"/>
                  </a:solidFill>
                </a:uFill>
              </a:rPr>
              <a:t>What protection? Only health and safety?</a:t>
            </a:r>
          </a:p>
          <a:p>
            <a:pPr>
              <a:lnSpc>
                <a:spcPct val="100000"/>
              </a:lnSpc>
              <a:spcBef>
                <a:spcPts val="1414"/>
              </a:spcBef>
            </a:pPr>
            <a:r>
              <a:rPr lang="en-US" b="1" spc="-1" dirty="0">
                <a:solidFill>
                  <a:srgbClr val="000000"/>
                </a:solidFill>
                <a:uFill>
                  <a:solidFill>
                    <a:srgbClr val="FFFFFF"/>
                  </a:solidFill>
                </a:uFill>
              </a:rPr>
              <a:t>Which "comply"? Information only or also verification tools?</a:t>
            </a:r>
          </a:p>
          <a:p>
            <a:pPr>
              <a:lnSpc>
                <a:spcPct val="100000"/>
              </a:lnSpc>
              <a:spcBef>
                <a:spcPts val="1414"/>
              </a:spcBef>
            </a:pPr>
            <a:r>
              <a:rPr lang="en-US" b="1" spc="-1" dirty="0">
                <a:solidFill>
                  <a:srgbClr val="000000"/>
                </a:solidFill>
                <a:uFill>
                  <a:solidFill>
                    <a:srgbClr val="FFFFFF"/>
                  </a:solidFill>
                </a:uFill>
              </a:rPr>
              <a:t>Which negotiating space, if any, has been </a:t>
            </a:r>
            <a:r>
              <a:rPr lang="en-US" b="1" spc="-1" dirty="0" err="1">
                <a:solidFill>
                  <a:srgbClr val="000000"/>
                </a:solidFill>
                <a:uFill>
                  <a:solidFill>
                    <a:srgbClr val="FFFFFF"/>
                  </a:solidFill>
                </a:uFill>
              </a:rPr>
              <a:t>recognised</a:t>
            </a:r>
            <a:r>
              <a:rPr lang="en-US" b="1" spc="-1" dirty="0">
                <a:solidFill>
                  <a:srgbClr val="000000"/>
                </a:solidFill>
                <a:uFill>
                  <a:solidFill>
                    <a:srgbClr val="FFFFFF"/>
                  </a:solidFill>
                </a:uFill>
              </a:rPr>
              <a:t> for </a:t>
            </a:r>
            <a:r>
              <a:rPr lang="en-US" b="1" spc="-1" dirty="0" err="1">
                <a:solidFill>
                  <a:srgbClr val="000000"/>
                </a:solidFill>
                <a:uFill>
                  <a:solidFill>
                    <a:srgbClr val="FFFFFF"/>
                  </a:solidFill>
                </a:uFill>
              </a:rPr>
              <a:t>bilaterality</a:t>
            </a:r>
            <a:r>
              <a:rPr lang="en-US" b="1" spc="-1" dirty="0">
                <a:solidFill>
                  <a:srgbClr val="000000"/>
                </a:solidFill>
                <a:uFill>
                  <a:solidFill>
                    <a:srgbClr val="FFFFFF"/>
                  </a:solidFill>
                </a:uFill>
              </a:rPr>
              <a:t>?</a:t>
            </a:r>
          </a:p>
          <a:p>
            <a:pPr>
              <a:lnSpc>
                <a:spcPct val="100000"/>
              </a:lnSpc>
              <a:spcBef>
                <a:spcPts val="1414"/>
              </a:spcBef>
            </a:pPr>
            <a:endParaRPr lang="en-US" b="1" spc="-1" dirty="0">
              <a:solidFill>
                <a:srgbClr val="000000"/>
              </a:solidFill>
              <a:uFill>
                <a:solidFill>
                  <a:srgbClr val="FFFFFF"/>
                </a:solidFill>
              </a:uFill>
            </a:endParaRPr>
          </a:p>
          <a:p>
            <a:pPr>
              <a:lnSpc>
                <a:spcPct val="100000"/>
              </a:lnSpc>
              <a:spcBef>
                <a:spcPts val="1414"/>
              </a:spcBef>
            </a:pPr>
            <a:r>
              <a:rPr lang="en-US" b="1" spc="-1" dirty="0">
                <a:solidFill>
                  <a:srgbClr val="000000"/>
                </a:solidFill>
                <a:uFill>
                  <a:solidFill>
                    <a:srgbClr val="FFFFFF"/>
                  </a:solidFill>
                </a:uFill>
              </a:rPr>
              <a:t>Alternative question: which space, in the absence of all this, has been exercised by the social partners (agreements, agreements, negotiations, disputes)?</a:t>
            </a:r>
            <a:endParaRPr lang="it-IT" sz="1800" b="0" strike="noStrike" spc="-1" dirty="0">
              <a:solidFill>
                <a:srgbClr val="000000"/>
              </a:solidFill>
              <a:uFill>
                <a:solidFill>
                  <a:srgbClr val="FFFFFF"/>
                </a:solidFill>
              </a:uFill>
              <a:latin typeface="Arial"/>
            </a:endParaRPr>
          </a:p>
        </p:txBody>
      </p:sp>
      <p:pic>
        <p:nvPicPr>
          <p:cNvPr id="120" name="Immagine 119"/>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8804072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en-US" sz="3600" spc="-1" dirty="0">
                <a:solidFill>
                  <a:srgbClr val="FF6600"/>
                </a:solidFill>
                <a:uFill>
                  <a:solidFill>
                    <a:srgbClr val="FFFFFF"/>
                  </a:solidFill>
                </a:uFill>
              </a:rPr>
              <a:t>The Italian example. The Legislative Decree 254/2016</a:t>
            </a:r>
            <a:endParaRPr lang="it-IT" sz="3600" b="0" strike="noStrike" spc="-1" dirty="0">
              <a:solidFill>
                <a:srgbClr val="000000"/>
              </a:solidFill>
              <a:uFill>
                <a:solidFill>
                  <a:srgbClr val="FFFFFF"/>
                </a:solidFill>
              </a:uFill>
              <a:latin typeface="Arial"/>
            </a:endParaRPr>
          </a:p>
        </p:txBody>
      </p:sp>
      <p:sp>
        <p:nvSpPr>
          <p:cNvPr id="122" name="CustomShape 2"/>
          <p:cNvSpPr/>
          <p:nvPr/>
        </p:nvSpPr>
        <p:spPr>
          <a:xfrm>
            <a:off x="216000" y="1224000"/>
            <a:ext cx="9574920" cy="244692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55000" lnSpcReduction="20000"/>
          </a:bodyPr>
          <a:lstStyle/>
          <a:p>
            <a:pPr>
              <a:lnSpc>
                <a:spcPct val="100000"/>
              </a:lnSpc>
              <a:spcBef>
                <a:spcPts val="1414"/>
              </a:spcBef>
            </a:pPr>
            <a:r>
              <a:rPr lang="en-US" sz="3200" b="1" spc="-1" dirty="0">
                <a:solidFill>
                  <a:srgbClr val="000000"/>
                </a:solidFill>
                <a:uFill>
                  <a:solidFill>
                    <a:srgbClr val="FFFFFF"/>
                  </a:solidFill>
                </a:uFill>
              </a:rPr>
              <a:t>SUSTAINABILITY DISCLOSURE</a:t>
            </a:r>
          </a:p>
          <a:p>
            <a:pPr>
              <a:lnSpc>
                <a:spcPct val="100000"/>
              </a:lnSpc>
              <a:spcBef>
                <a:spcPts val="1414"/>
              </a:spcBef>
            </a:pPr>
            <a:r>
              <a:rPr lang="en-US" sz="3200" b="1" spc="-1" dirty="0">
                <a:solidFill>
                  <a:srgbClr val="000000"/>
                </a:solidFill>
                <a:uFill>
                  <a:solidFill>
                    <a:srgbClr val="FFFFFF"/>
                  </a:solidFill>
                </a:uFill>
              </a:rPr>
              <a:t>The decree, which came into force on January 25, 2017 and whose provisions apply to financial years beginning on or after January 1, 2017, broadened the scope of the cases to include those set out in the European directive, a circumstance that is contrary to custom. In this case, in addition to significant sanctions, the decree provides for the possibility of </a:t>
            </a:r>
            <a:r>
              <a:rPr lang="en-US" sz="3200" b="1" spc="-1" dirty="0" err="1">
                <a:solidFill>
                  <a:srgbClr val="000000"/>
                </a:solidFill>
                <a:uFill>
                  <a:solidFill>
                    <a:srgbClr val="FFFFFF"/>
                  </a:solidFill>
                </a:uFill>
              </a:rPr>
              <a:t>recognising</a:t>
            </a:r>
            <a:r>
              <a:rPr lang="en-US" sz="3200" b="1" spc="-1" dirty="0">
                <a:solidFill>
                  <a:srgbClr val="000000"/>
                </a:solidFill>
                <a:uFill>
                  <a:solidFill>
                    <a:srgbClr val="FFFFFF"/>
                  </a:solidFill>
                </a:uFill>
              </a:rPr>
              <a:t> a sort of "reputational attribution" to entities that, although not obliged to comply with sustainability disclosure requirements (i.e. companies that are neither in the public interest nor large companies), prepare a non-financial declaration in accordance with its provisions. </a:t>
            </a:r>
            <a:endParaRPr lang="it-IT" sz="3200" b="0" strike="noStrike" spc="-1" dirty="0">
              <a:solidFill>
                <a:srgbClr val="000000"/>
              </a:solidFill>
              <a:uFill>
                <a:solidFill>
                  <a:srgbClr val="FFFFFF"/>
                </a:solidFill>
              </a:uFill>
              <a:latin typeface="Arial"/>
            </a:endParaRPr>
          </a:p>
        </p:txBody>
      </p:sp>
      <p:pic>
        <p:nvPicPr>
          <p:cNvPr id="123" name="Immagine 122"/>
          <p:cNvPicPr/>
          <p:nvPr/>
        </p:nvPicPr>
        <p:blipFill>
          <a:blip r:embed="rId2"/>
          <a:stretch/>
        </p:blipFill>
        <p:spPr>
          <a:xfrm>
            <a:off x="6120000" y="6750000"/>
            <a:ext cx="3930840" cy="663840"/>
          </a:xfrm>
          <a:prstGeom prst="rect">
            <a:avLst/>
          </a:prstGeom>
          <a:ln>
            <a:noFill/>
          </a:ln>
        </p:spPr>
      </p:pic>
      <p:sp>
        <p:nvSpPr>
          <p:cNvPr id="124" name="CustomShape 3"/>
          <p:cNvSpPr/>
          <p:nvPr/>
        </p:nvSpPr>
        <p:spPr>
          <a:xfrm>
            <a:off x="432000" y="3960000"/>
            <a:ext cx="9071640" cy="2015640"/>
          </a:xfrm>
          <a:prstGeom prst="rect">
            <a:avLst/>
          </a:prstGeom>
          <a:solidFill>
            <a:srgbClr val="FF9900"/>
          </a:solidFill>
          <a:ln>
            <a:noFill/>
          </a:ln>
        </p:spPr>
        <p:style>
          <a:lnRef idx="0">
            <a:scrgbClr r="0" g="0" b="0"/>
          </a:lnRef>
          <a:fillRef idx="0">
            <a:scrgbClr r="0" g="0" b="0"/>
          </a:fillRef>
          <a:effectRef idx="0">
            <a:scrgbClr r="0" g="0" b="0"/>
          </a:effectRef>
          <a:fontRef idx="minor"/>
        </p:style>
        <p:txBody>
          <a:bodyPr lIns="0" tIns="0" rIns="0" bIns="0">
            <a:normAutofit fontScale="85000" lnSpcReduction="20000"/>
          </a:bodyPr>
          <a:lstStyle/>
          <a:p>
            <a:pPr>
              <a:lnSpc>
                <a:spcPct val="100000"/>
              </a:lnSpc>
              <a:spcBef>
                <a:spcPts val="1414"/>
              </a:spcBef>
            </a:pPr>
            <a:r>
              <a:rPr lang="en-US" sz="3200" b="1" spc="-1" dirty="0">
                <a:solidFill>
                  <a:srgbClr val="000000"/>
                </a:solidFill>
                <a:uFill>
                  <a:solidFill>
                    <a:srgbClr val="FFFFFF"/>
                  </a:solidFill>
                </a:uFill>
              </a:rPr>
              <a:t>The decree, in fact, imposes the obligation to communicate certain CSR actions implemented and does not determine the obligation to "implement" those actions and, therefore, companies will only have to, albeit carefully, justify why their choices not to implement CSR actions, which remain voluntary.</a:t>
            </a:r>
            <a:endParaRPr lang="it-IT" sz="32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3600" spc="-1" dirty="0">
                <a:solidFill>
                  <a:srgbClr val="FF6600"/>
                </a:solidFill>
                <a:uFill>
                  <a:solidFill>
                    <a:srgbClr val="FFFFFF"/>
                  </a:solidFill>
                </a:uFill>
              </a:rPr>
              <a:t>The Legislative Decree 254/2016</a:t>
            </a:r>
            <a:endParaRPr lang="it-IT" sz="3600" b="0" strike="noStrike" spc="-1" dirty="0">
              <a:solidFill>
                <a:srgbClr val="000000"/>
              </a:solidFill>
              <a:uFill>
                <a:solidFill>
                  <a:srgbClr val="FFFFFF"/>
                </a:solidFill>
              </a:uFill>
              <a:latin typeface="Arial"/>
            </a:endParaRPr>
          </a:p>
        </p:txBody>
      </p:sp>
      <p:sp>
        <p:nvSpPr>
          <p:cNvPr id="126" name="CustomShape 2"/>
          <p:cNvSpPr/>
          <p:nvPr/>
        </p:nvSpPr>
        <p:spPr>
          <a:xfrm>
            <a:off x="216000" y="1224000"/>
            <a:ext cx="9574920" cy="4247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55000" lnSpcReduction="20000"/>
          </a:bodyPr>
          <a:lstStyle/>
          <a:p>
            <a:pPr>
              <a:lnSpc>
                <a:spcPct val="100000"/>
              </a:lnSpc>
              <a:spcBef>
                <a:spcPts val="1414"/>
              </a:spcBef>
            </a:pPr>
            <a:r>
              <a:rPr lang="en-US" sz="3200" b="1" u="sng" spc="-1" dirty="0">
                <a:solidFill>
                  <a:srgbClr val="000000"/>
                </a:solidFill>
                <a:uFill>
                  <a:solidFill>
                    <a:srgbClr val="FFFFFF"/>
                  </a:solidFill>
                </a:uFill>
              </a:rPr>
              <a:t> public-interest entities which:</a:t>
            </a:r>
          </a:p>
          <a:p>
            <a:pPr>
              <a:lnSpc>
                <a:spcPct val="100000"/>
              </a:lnSpc>
              <a:spcBef>
                <a:spcPts val="1414"/>
              </a:spcBef>
            </a:pPr>
            <a:r>
              <a:rPr lang="en-US" sz="3200" b="1" u="sng" spc="-1" dirty="0">
                <a:solidFill>
                  <a:srgbClr val="000000"/>
                </a:solidFill>
                <a:uFill>
                  <a:solidFill>
                    <a:srgbClr val="FFFFFF"/>
                  </a:solidFill>
                </a:uFill>
              </a:rPr>
              <a:t>- have more than five hundred employees during the financial year (generally the calendar year);</a:t>
            </a:r>
          </a:p>
          <a:p>
            <a:pPr>
              <a:lnSpc>
                <a:spcPct val="100000"/>
              </a:lnSpc>
              <a:spcBef>
                <a:spcPts val="1414"/>
              </a:spcBef>
            </a:pPr>
            <a:r>
              <a:rPr lang="en-US" sz="3200" b="1" u="sng" spc="-1" dirty="0">
                <a:solidFill>
                  <a:srgbClr val="000000"/>
                </a:solidFill>
                <a:uFill>
                  <a:solidFill>
                    <a:srgbClr val="FFFFFF"/>
                  </a:solidFill>
                </a:uFill>
              </a:rPr>
              <a:t>- have exceeded at least one of the following two size limits at the balance sheet date: a) balance sheet total: EUR 20 million (where total means total assets in the balance sheet); b) total net revenues from sales and services: EUR 40 million.</a:t>
            </a:r>
          </a:p>
          <a:p>
            <a:pPr>
              <a:lnSpc>
                <a:spcPct val="100000"/>
              </a:lnSpc>
              <a:spcBef>
                <a:spcPts val="1414"/>
              </a:spcBef>
            </a:pPr>
            <a:r>
              <a:rPr lang="en-US" sz="3200" b="1" u="sng" spc="-1" dirty="0">
                <a:solidFill>
                  <a:srgbClr val="000000"/>
                </a:solidFill>
                <a:uFill>
                  <a:solidFill>
                    <a:srgbClr val="FFFFFF"/>
                  </a:solidFill>
                </a:uFill>
              </a:rPr>
              <a:t>2. the parent companies, which are public-interest entities (the holding companies), of a group which:</a:t>
            </a:r>
          </a:p>
          <a:p>
            <a:pPr>
              <a:lnSpc>
                <a:spcPct val="100000"/>
              </a:lnSpc>
              <a:spcBef>
                <a:spcPts val="1414"/>
              </a:spcBef>
            </a:pPr>
            <a:r>
              <a:rPr lang="en-US" sz="3200" b="1" u="sng" spc="-1" dirty="0">
                <a:solidFill>
                  <a:srgbClr val="000000"/>
                </a:solidFill>
                <a:uFill>
                  <a:solidFill>
                    <a:srgbClr val="FFFFFF"/>
                  </a:solidFill>
                </a:uFill>
              </a:rPr>
              <a:t>- have a total of more than five hundred employees during the financial year;</a:t>
            </a:r>
          </a:p>
          <a:p>
            <a:pPr>
              <a:lnSpc>
                <a:spcPct val="100000"/>
              </a:lnSpc>
              <a:spcBef>
                <a:spcPts val="1414"/>
              </a:spcBef>
            </a:pPr>
            <a:r>
              <a:rPr lang="en-US" sz="3200" b="1" u="sng" spc="-1" dirty="0">
                <a:solidFill>
                  <a:srgbClr val="000000"/>
                </a:solidFill>
                <a:uFill>
                  <a:solidFill>
                    <a:srgbClr val="FFFFFF"/>
                  </a:solidFill>
                </a:uFill>
              </a:rPr>
              <a:t>- have consolidated financial statements in which at least one of the following conditions is met: a) total assets in the balance sheet greater than EUR 20 million; b) total net revenues from sales and services greater than EUR 40 million.</a:t>
            </a:r>
            <a:endParaRPr lang="it-IT" sz="3200" b="0" strike="noStrike" spc="-1" dirty="0">
              <a:solidFill>
                <a:srgbClr val="000000"/>
              </a:solidFill>
              <a:uFill>
                <a:solidFill>
                  <a:srgbClr val="FFFFFF"/>
                </a:solidFill>
              </a:uFill>
              <a:latin typeface="Arial"/>
            </a:endParaRPr>
          </a:p>
        </p:txBody>
      </p:sp>
      <p:pic>
        <p:nvPicPr>
          <p:cNvPr id="127" name="Immagine 126"/>
          <p:cNvPicPr/>
          <p:nvPr/>
        </p:nvPicPr>
        <p:blipFill>
          <a:blip r:embed="rId2"/>
          <a:stretch/>
        </p:blipFill>
        <p:spPr>
          <a:xfrm>
            <a:off x="6120000" y="6750000"/>
            <a:ext cx="3930840" cy="6638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CustomShape 1"/>
          <p:cNvSpPr/>
          <p:nvPr/>
        </p:nvSpPr>
        <p:spPr>
          <a:xfrm>
            <a:off x="504000" y="301320"/>
            <a:ext cx="8205480"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en-US" sz="3600" spc="-1" dirty="0">
                <a:solidFill>
                  <a:srgbClr val="FF6600"/>
                </a:solidFill>
                <a:uFill>
                  <a:solidFill>
                    <a:srgbClr val="FFFFFF"/>
                  </a:solidFill>
                </a:uFill>
              </a:rPr>
              <a:t>Analysis of laws and agreements</a:t>
            </a:r>
            <a:endParaRPr lang="it-IT" sz="3600" b="0" strike="noStrike" spc="-1" dirty="0">
              <a:solidFill>
                <a:srgbClr val="000000"/>
              </a:solidFill>
              <a:uFill>
                <a:solidFill>
                  <a:srgbClr val="FFFFFF"/>
                </a:solidFill>
              </a:uFill>
              <a:latin typeface="Arial"/>
            </a:endParaRPr>
          </a:p>
        </p:txBody>
      </p:sp>
      <p:sp>
        <p:nvSpPr>
          <p:cNvPr id="126" name="CustomShape 2"/>
          <p:cNvSpPr/>
          <p:nvPr/>
        </p:nvSpPr>
        <p:spPr>
          <a:xfrm>
            <a:off x="216000" y="1224000"/>
            <a:ext cx="9574920" cy="424764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lnSpcReduction="10000"/>
          </a:bodyPr>
          <a:lstStyle/>
          <a:p>
            <a:pPr>
              <a:lnSpc>
                <a:spcPct val="100000"/>
              </a:lnSpc>
              <a:spcBef>
                <a:spcPts val="1414"/>
              </a:spcBef>
            </a:pPr>
            <a:r>
              <a:rPr lang="en-US" sz="3200" u="sng" spc="-1" dirty="0">
                <a:solidFill>
                  <a:srgbClr val="000000"/>
                </a:solidFill>
                <a:uFill>
                  <a:solidFill>
                    <a:srgbClr val="FFFFFF"/>
                  </a:solidFill>
                </a:uFill>
              </a:rPr>
              <a:t>The Italian cross-section must be a typical example of the analysis to be carried out in working groups, at the level of single countries and single company plants. </a:t>
            </a:r>
          </a:p>
          <a:p>
            <a:pPr>
              <a:lnSpc>
                <a:spcPct val="100000"/>
              </a:lnSpc>
              <a:spcBef>
                <a:spcPts val="1414"/>
              </a:spcBef>
            </a:pPr>
            <a:r>
              <a:rPr lang="en-US" sz="3200" u="sng" spc="-1" dirty="0">
                <a:solidFill>
                  <a:srgbClr val="000000"/>
                </a:solidFill>
                <a:uFill>
                  <a:solidFill>
                    <a:srgbClr val="FFFFFF"/>
                  </a:solidFill>
                </a:uFill>
              </a:rPr>
              <a:t>The transnationality of the solutions must start from the analysis of the context conditions of the existing EWCs: are they a good breeding ground? Are there already examples of good negotiating practice? What are the current obstacles to their spread?</a:t>
            </a:r>
            <a:endParaRPr lang="it-IT" sz="3200" strike="noStrike" spc="-1" dirty="0">
              <a:solidFill>
                <a:srgbClr val="000000"/>
              </a:solidFill>
              <a:uFill>
                <a:solidFill>
                  <a:srgbClr val="FFFFFF"/>
                </a:solidFill>
              </a:uFill>
              <a:latin typeface="Arial"/>
            </a:endParaRPr>
          </a:p>
        </p:txBody>
      </p:sp>
      <p:pic>
        <p:nvPicPr>
          <p:cNvPr id="127" name="Immagine 12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39058561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215776" y="301320"/>
            <a:ext cx="89289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The </a:t>
            </a:r>
            <a:r>
              <a:rPr lang="it-IT" sz="3600" b="0" strike="noStrike" spc="-1" dirty="0" err="1">
                <a:solidFill>
                  <a:srgbClr val="FF6600"/>
                </a:solidFill>
                <a:uFill>
                  <a:solidFill>
                    <a:srgbClr val="FFFFFF"/>
                  </a:solidFill>
                </a:uFill>
                <a:latin typeface="Arial"/>
                <a:ea typeface="DejaVu Sans"/>
              </a:rPr>
              <a:t>issue</a:t>
            </a:r>
            <a:r>
              <a:rPr lang="it-IT" sz="3600" b="0" strike="noStrike" spc="-1" dirty="0">
                <a:solidFill>
                  <a:srgbClr val="FF6600"/>
                </a:solidFill>
                <a:uFill>
                  <a:solidFill>
                    <a:srgbClr val="FFFFFF"/>
                  </a:solidFill>
                </a:uFill>
                <a:latin typeface="Arial"/>
                <a:ea typeface="DejaVu Sans"/>
              </a:rPr>
              <a:t> of the project</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3200" spc="-1" dirty="0">
                <a:solidFill>
                  <a:srgbClr val="000000"/>
                </a:solidFill>
                <a:uFill>
                  <a:solidFill>
                    <a:srgbClr val="FFFFFF"/>
                  </a:solidFill>
                </a:uFill>
              </a:rPr>
              <a:t>Disability Management refers to a methodology (developed in the United States and Canada) with the aim of involving companies in a process of improving working conditions and actively promoting the maintenance of jobs for workers with disabilities (International Human </a:t>
            </a:r>
            <a:r>
              <a:rPr lang="en-US" sz="3200" spc="-1" dirty="0" err="1">
                <a:solidFill>
                  <a:srgbClr val="000000"/>
                </a:solidFill>
                <a:uFill>
                  <a:solidFill>
                    <a:srgbClr val="FFFFFF"/>
                  </a:solidFill>
                </a:uFill>
              </a:rPr>
              <a:t>Resourses</a:t>
            </a:r>
            <a:r>
              <a:rPr lang="en-US" sz="3200" spc="-1" dirty="0">
                <a:solidFill>
                  <a:srgbClr val="000000"/>
                </a:solidFill>
                <a:uFill>
                  <a:solidFill>
                    <a:srgbClr val="FFFFFF"/>
                  </a:solidFill>
                </a:uFill>
              </a:rPr>
              <a:t> Management) in an inclusive perspective, in relation to the health of the person at various times of life.</a:t>
            </a:r>
          </a:p>
          <a:p>
            <a:pPr>
              <a:lnSpc>
                <a:spcPct val="100000"/>
              </a:lnSpc>
              <a:spcBef>
                <a:spcPts val="1414"/>
              </a:spcBef>
            </a:pPr>
            <a:r>
              <a:rPr lang="en-US" sz="3200" b="1" spc="-1" dirty="0">
                <a:solidFill>
                  <a:schemeClr val="accent6">
                    <a:lumMod val="75000"/>
                  </a:schemeClr>
                </a:solidFill>
                <a:uFill>
                  <a:solidFill>
                    <a:srgbClr val="FFFFFF"/>
                  </a:solidFill>
                </a:uFill>
              </a:rPr>
              <a:t>The issue intersects with those of the WLM, welfare, intergenerational solidarity, the digital revolution that affects the banking sector </a:t>
            </a:r>
            <a:endParaRPr lang="it-IT" sz="3200" b="1" strike="noStrike" spc="-1" dirty="0">
              <a:solidFill>
                <a:schemeClr val="accent6">
                  <a:lumMod val="75000"/>
                </a:schemeClr>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37672632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215776" y="301320"/>
            <a:ext cx="89289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spc="-1" dirty="0">
                <a:solidFill>
                  <a:srgbClr val="FF6600"/>
                </a:solidFill>
                <a:uFill>
                  <a:solidFill>
                    <a:srgbClr val="FFFFFF"/>
                  </a:solidFill>
                </a:uFill>
              </a:rPr>
              <a:t>The </a:t>
            </a:r>
            <a:r>
              <a:rPr lang="it-IT" sz="3600" spc="-1" dirty="0" err="1">
                <a:solidFill>
                  <a:srgbClr val="FF6600"/>
                </a:solidFill>
                <a:uFill>
                  <a:solidFill>
                    <a:srgbClr val="FFFFFF"/>
                  </a:solidFill>
                </a:uFill>
              </a:rPr>
              <a:t>issue</a:t>
            </a:r>
            <a:r>
              <a:rPr lang="it-IT" sz="3600" spc="-1" dirty="0">
                <a:solidFill>
                  <a:srgbClr val="FF6600"/>
                </a:solidFill>
                <a:uFill>
                  <a:solidFill>
                    <a:srgbClr val="FFFFFF"/>
                  </a:solidFill>
                </a:uFill>
              </a:rPr>
              <a:t> of the project</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lnSpcReduction="10000"/>
          </a:bodyPr>
          <a:lstStyle/>
          <a:p>
            <a:pPr>
              <a:lnSpc>
                <a:spcPct val="100000"/>
              </a:lnSpc>
              <a:spcBef>
                <a:spcPts val="1414"/>
              </a:spcBef>
            </a:pPr>
            <a:r>
              <a:rPr lang="en-US" sz="3200" spc="-1" dirty="0">
                <a:solidFill>
                  <a:srgbClr val="000000"/>
                </a:solidFill>
                <a:uFill>
                  <a:solidFill>
                    <a:srgbClr val="FFFFFF"/>
                  </a:solidFill>
                </a:uFill>
              </a:rPr>
              <a:t>Being part of a company or being able to maintain one's employment are important objectives that can only be pursued if the whole "social system" works: The well-being of the person, as a citizen and as a worker, is a multidimensional legal value that depends not only on the economic resources available, but on all the components of human life: health and the possibility of care, the quality of housing, access and quality of school, the state of the environment, independent participation in the production process, access to knowledge and technological innovations, etc..</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405001654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215776" y="301320"/>
            <a:ext cx="89289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en-US" sz="3600" spc="-1" dirty="0">
                <a:solidFill>
                  <a:srgbClr val="FF6600"/>
                </a:solidFill>
                <a:uFill>
                  <a:solidFill>
                    <a:srgbClr val="FFFFFF"/>
                  </a:solidFill>
                </a:uFill>
              </a:rPr>
              <a:t> European pillar of social rights</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fontScale="85000" lnSpcReduction="20000"/>
          </a:bodyPr>
          <a:lstStyle/>
          <a:p>
            <a:pPr>
              <a:lnSpc>
                <a:spcPct val="100000"/>
              </a:lnSpc>
              <a:spcBef>
                <a:spcPts val="1414"/>
              </a:spcBef>
            </a:pPr>
            <a:r>
              <a:rPr lang="en-US" sz="3200" spc="-1" dirty="0">
                <a:solidFill>
                  <a:srgbClr val="000000"/>
                </a:solidFill>
                <a:uFill>
                  <a:solidFill>
                    <a:srgbClr val="FFFFFF"/>
                  </a:solidFill>
                </a:uFill>
              </a:rPr>
              <a:t>It has two identical legal forms: a Commission Recommendation, C(2017) 2600 final, 26 April 2017, and a Proposal for a joint proclamation by Parliament, the Council and the Commission. It sets out twenty principles and fundamental rights to support the smooth functioning and fairness of </a:t>
            </a:r>
            <a:r>
              <a:rPr lang="en-US" sz="3200" spc="-1" dirty="0" err="1">
                <a:solidFill>
                  <a:srgbClr val="000000"/>
                </a:solidFill>
                <a:uFill>
                  <a:solidFill>
                    <a:srgbClr val="FFFFFF"/>
                  </a:solidFill>
                </a:uFill>
              </a:rPr>
              <a:t>labour</a:t>
            </a:r>
            <a:r>
              <a:rPr lang="en-US" sz="3200" spc="-1" dirty="0">
                <a:solidFill>
                  <a:srgbClr val="000000"/>
                </a:solidFill>
                <a:uFill>
                  <a:solidFill>
                    <a:srgbClr val="FFFFFF"/>
                  </a:solidFill>
                </a:uFill>
              </a:rPr>
              <a:t> markets and social protection systems, in three categories: equal opportunities and access to the </a:t>
            </a:r>
            <a:r>
              <a:rPr lang="en-US" sz="3200" spc="-1" dirty="0" err="1">
                <a:solidFill>
                  <a:srgbClr val="000000"/>
                </a:solidFill>
                <a:uFill>
                  <a:solidFill>
                    <a:srgbClr val="FFFFFF"/>
                  </a:solidFill>
                </a:uFill>
              </a:rPr>
              <a:t>labour</a:t>
            </a:r>
            <a:r>
              <a:rPr lang="en-US" sz="3200" spc="-1" dirty="0">
                <a:solidFill>
                  <a:srgbClr val="000000"/>
                </a:solidFill>
                <a:uFill>
                  <a:solidFill>
                    <a:srgbClr val="FFFFFF"/>
                  </a:solidFill>
                </a:uFill>
              </a:rPr>
              <a:t> market; fair working conditions; and social protection and inclusion. Preamble: (16) "The European pillar of social rights does not prevent Member States or social partners from setting more ambitious social standards". (20) "Social dialogue plays a central role in strengthening social rights and increasing sustainable and inclusive growth. In line with their autonomy in negotiating and concluding agreements and their right to collective bargaining and action, the social partners at all levels have a crucial role to play in the development and implementation of the European social rights pillar".</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411325916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215776" y="301320"/>
            <a:ext cx="89289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en-US" sz="3600" spc="-1" dirty="0">
                <a:solidFill>
                  <a:srgbClr val="FF6600"/>
                </a:solidFill>
                <a:uFill>
                  <a:solidFill>
                    <a:srgbClr val="FFFFFF"/>
                  </a:solidFill>
                </a:uFill>
              </a:rPr>
              <a:t>European pillar of social rights</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lnSpcReduction="10000"/>
          </a:bodyPr>
          <a:lstStyle/>
          <a:p>
            <a:pPr>
              <a:lnSpc>
                <a:spcPct val="100000"/>
              </a:lnSpc>
              <a:spcBef>
                <a:spcPts val="1414"/>
              </a:spcBef>
            </a:pPr>
            <a:r>
              <a:rPr lang="en-US" sz="3200" spc="-1" dirty="0">
                <a:solidFill>
                  <a:srgbClr val="000000"/>
                </a:solidFill>
                <a:uFill>
                  <a:solidFill>
                    <a:srgbClr val="FFFFFF"/>
                  </a:solidFill>
                </a:uFill>
              </a:rPr>
              <a:t>At the same time, however, the European Parliament's Internal Market Committee (IMCO Committee) rejected a series of proposals put forward by the European Disability Forum to refine the existing proposal for the European Accessibility Act. </a:t>
            </a:r>
          </a:p>
          <a:p>
            <a:pPr>
              <a:lnSpc>
                <a:spcPct val="100000"/>
              </a:lnSpc>
              <a:spcBef>
                <a:spcPts val="1414"/>
              </a:spcBef>
            </a:pPr>
            <a:r>
              <a:rPr lang="en-US" sz="3200" spc="-1" dirty="0">
                <a:solidFill>
                  <a:srgbClr val="000000"/>
                </a:solidFill>
                <a:uFill>
                  <a:solidFill>
                    <a:srgbClr val="FFFFFF"/>
                  </a:solidFill>
                </a:uFill>
              </a:rPr>
              <a:t>The lack of common accessibility requirements (so-called standard requirements) for products and services throughout the EU area creates many problems for people, and also for those who work on the aspects of integration and maintenance of employment: national trade unions, associations and Disability Managers.</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3"/>
          <a:stretch/>
        </p:blipFill>
        <p:spPr>
          <a:xfrm>
            <a:off x="6120000" y="6750000"/>
            <a:ext cx="3930840" cy="663840"/>
          </a:xfrm>
          <a:prstGeom prst="rect">
            <a:avLst/>
          </a:prstGeom>
          <a:ln>
            <a:noFill/>
          </a:ln>
        </p:spPr>
      </p:pic>
    </p:spTree>
    <p:extLst>
      <p:ext uri="{BB962C8B-B14F-4D97-AF65-F5344CB8AC3E}">
        <p14:creationId xmlns:p14="http://schemas.microsoft.com/office/powerpoint/2010/main" val="73970579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215776" y="301320"/>
            <a:ext cx="892899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r>
              <a:rPr lang="it-IT" sz="3600" b="0" strike="noStrike" spc="-1" dirty="0">
                <a:solidFill>
                  <a:srgbClr val="FF6600"/>
                </a:solidFill>
                <a:uFill>
                  <a:solidFill>
                    <a:srgbClr val="FFFFFF"/>
                  </a:solidFill>
                </a:uFill>
                <a:latin typeface="Arial"/>
                <a:ea typeface="DejaVu Sans"/>
              </a:rPr>
              <a:t>  </a:t>
            </a:r>
            <a:r>
              <a:rPr lang="it-IT" sz="3600" spc="-1" dirty="0">
                <a:solidFill>
                  <a:srgbClr val="FF6600"/>
                </a:solidFill>
                <a:uFill>
                  <a:solidFill>
                    <a:srgbClr val="FFFFFF"/>
                  </a:solidFill>
                </a:uFill>
              </a:rPr>
              <a:t>The </a:t>
            </a:r>
            <a:r>
              <a:rPr lang="it-IT" sz="3600" spc="-1" dirty="0" err="1">
                <a:solidFill>
                  <a:srgbClr val="FF6600"/>
                </a:solidFill>
                <a:uFill>
                  <a:solidFill>
                    <a:srgbClr val="FFFFFF"/>
                  </a:solidFill>
                </a:uFill>
              </a:rPr>
              <a:t>issue</a:t>
            </a:r>
            <a:r>
              <a:rPr lang="it-IT" sz="3600" spc="-1" dirty="0">
                <a:solidFill>
                  <a:srgbClr val="FF6600"/>
                </a:solidFill>
                <a:uFill>
                  <a:solidFill>
                    <a:srgbClr val="FFFFFF"/>
                  </a:solidFill>
                </a:uFill>
              </a:rPr>
              <a:t> of the project</a:t>
            </a:r>
            <a:endParaRPr lang="it-IT" sz="3600" spc="-1" dirty="0">
              <a:solidFill>
                <a:srgbClr val="000000"/>
              </a:solidFill>
              <a:uFill>
                <a:solidFill>
                  <a:srgbClr val="FFFFFF"/>
                </a:solidFill>
              </a:uFill>
            </a:endParaRPr>
          </a:p>
          <a:p>
            <a:pPr algn="ctr">
              <a:lnSpc>
                <a:spcPct val="100000"/>
              </a:lnSpc>
            </a:pP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3200" spc="-1" dirty="0">
                <a:solidFill>
                  <a:srgbClr val="000000"/>
                </a:solidFill>
                <a:uFill>
                  <a:solidFill>
                    <a:srgbClr val="FFFFFF"/>
                  </a:solidFill>
                </a:uFill>
              </a:rPr>
              <a:t>EWCs can be the inclusive, supportive, transnational negotiating space, capable of regulating common minimum standards and, ultimately, the homogeneous area of action and the acquis </a:t>
            </a:r>
            <a:r>
              <a:rPr lang="en-US" sz="3200" spc="-1" dirty="0" err="1">
                <a:solidFill>
                  <a:srgbClr val="000000"/>
                </a:solidFill>
                <a:uFill>
                  <a:solidFill>
                    <a:srgbClr val="FFFFFF"/>
                  </a:solidFill>
                </a:uFill>
              </a:rPr>
              <a:t>communautaire</a:t>
            </a:r>
            <a:r>
              <a:rPr lang="en-US" sz="3200" spc="-1" dirty="0">
                <a:solidFill>
                  <a:srgbClr val="000000"/>
                </a:solidFill>
                <a:uFill>
                  <a:solidFill>
                    <a:srgbClr val="FFFFFF"/>
                  </a:solidFill>
                </a:uFill>
              </a:rPr>
              <a:t> for disability management policies in the workplace.</a:t>
            </a:r>
          </a:p>
          <a:p>
            <a:pPr>
              <a:lnSpc>
                <a:spcPct val="100000"/>
              </a:lnSpc>
              <a:spcBef>
                <a:spcPts val="1414"/>
              </a:spcBef>
            </a:pPr>
            <a:r>
              <a:rPr lang="en-US" sz="3200" spc="-1" dirty="0">
                <a:solidFill>
                  <a:srgbClr val="000000"/>
                </a:solidFill>
                <a:uFill>
                  <a:solidFill>
                    <a:srgbClr val="FFFFFF"/>
                  </a:solidFill>
                </a:uFill>
              </a:rPr>
              <a:t>The intuition of our Project: </a:t>
            </a:r>
            <a:r>
              <a:rPr lang="en-US" sz="3200" spc="-1" dirty="0">
                <a:solidFill>
                  <a:srgbClr val="FF0000"/>
                </a:solidFill>
                <a:uFill>
                  <a:solidFill>
                    <a:srgbClr val="FFFFFF"/>
                  </a:solidFill>
                </a:uFill>
              </a:rPr>
              <a:t>to establish in EWC the figure of the Disability Manager!</a:t>
            </a:r>
            <a:endParaRPr lang="it-IT" sz="3200" strike="noStrike" spc="-1" dirty="0">
              <a:solidFill>
                <a:srgbClr val="FF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127156533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0" y="301320"/>
            <a:ext cx="972083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en-US" sz="3600" spc="-1" dirty="0">
                <a:solidFill>
                  <a:srgbClr val="FF6600"/>
                </a:solidFill>
                <a:uFill>
                  <a:solidFill>
                    <a:srgbClr val="FFFFFF"/>
                  </a:solidFill>
                </a:uFill>
              </a:rPr>
              <a:t>The "negotiating mission" of disability management within EWCs</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90160" y="122400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lnSpcReduction="10000"/>
          </a:bodyPr>
          <a:lstStyle/>
          <a:p>
            <a:pPr>
              <a:lnSpc>
                <a:spcPct val="100000"/>
              </a:lnSpc>
              <a:spcBef>
                <a:spcPts val="1414"/>
              </a:spcBef>
            </a:pPr>
            <a:r>
              <a:rPr lang="en-US" sz="3200" spc="-1" dirty="0">
                <a:solidFill>
                  <a:srgbClr val="000000"/>
                </a:solidFill>
                <a:uFill>
                  <a:solidFill>
                    <a:srgbClr val="FFFFFF"/>
                  </a:solidFill>
                </a:uFill>
              </a:rPr>
              <a:t>- the promotion of transnational framework agreements;</a:t>
            </a:r>
          </a:p>
          <a:p>
            <a:pPr>
              <a:lnSpc>
                <a:spcPct val="100000"/>
              </a:lnSpc>
              <a:spcBef>
                <a:spcPts val="1414"/>
              </a:spcBef>
            </a:pPr>
            <a:r>
              <a:rPr lang="en-US" sz="3200" spc="-1" dirty="0">
                <a:solidFill>
                  <a:srgbClr val="000000"/>
                </a:solidFill>
                <a:uFill>
                  <a:solidFill>
                    <a:srgbClr val="FFFFFF"/>
                  </a:solidFill>
                </a:uFill>
              </a:rPr>
              <a:t>the promotion of coherent and consequent territorial agreements (of "establishment") with trade unions, associations of people with disabilities and their families, as well as with other relevant Third Sector </a:t>
            </a:r>
            <a:r>
              <a:rPr lang="en-US" sz="3200" spc="-1" dirty="0" err="1">
                <a:solidFill>
                  <a:srgbClr val="000000"/>
                </a:solidFill>
                <a:uFill>
                  <a:solidFill>
                    <a:srgbClr val="FFFFFF"/>
                  </a:solidFill>
                </a:uFill>
              </a:rPr>
              <a:t>organisations</a:t>
            </a:r>
            <a:r>
              <a:rPr lang="en-US" sz="3200" spc="-1" dirty="0">
                <a:solidFill>
                  <a:srgbClr val="000000"/>
                </a:solidFill>
                <a:uFill>
                  <a:solidFill>
                    <a:srgbClr val="FFFFFF"/>
                  </a:solidFill>
                </a:uFill>
              </a:rPr>
              <a:t>, in order to promote the employment of people with disabilities ("advocacy of rights");</a:t>
            </a:r>
          </a:p>
          <a:p>
            <a:pPr>
              <a:lnSpc>
                <a:spcPct val="100000"/>
              </a:lnSpc>
              <a:spcBef>
                <a:spcPts val="1414"/>
              </a:spcBef>
            </a:pPr>
            <a:r>
              <a:rPr lang="en-US" sz="3200" spc="-1" dirty="0">
                <a:solidFill>
                  <a:srgbClr val="000000"/>
                </a:solidFill>
                <a:uFill>
                  <a:solidFill>
                    <a:srgbClr val="FFFFFF"/>
                  </a:solidFill>
                </a:uFill>
              </a:rPr>
              <a:t>The use of disability as a cultural and strategic lever, for the perpetuation of corporate identity, through active policies </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17079028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ustomShape 1"/>
          <p:cNvSpPr/>
          <p:nvPr/>
        </p:nvSpPr>
        <p:spPr>
          <a:xfrm>
            <a:off x="0" y="301320"/>
            <a:ext cx="9720832" cy="7426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lstStyle/>
          <a:p>
            <a:pPr algn="ctr">
              <a:lnSpc>
                <a:spcPct val="100000"/>
              </a:lnSpc>
            </a:pPr>
            <a:r>
              <a:rPr lang="it-IT" sz="3600" b="0" strike="noStrike" spc="-1" dirty="0">
                <a:solidFill>
                  <a:srgbClr val="FF6600"/>
                </a:solidFill>
                <a:uFill>
                  <a:solidFill>
                    <a:srgbClr val="FFFFFF"/>
                  </a:solidFill>
                </a:uFill>
                <a:latin typeface="Arial"/>
                <a:ea typeface="DejaVu Sans"/>
              </a:rPr>
              <a:t> </a:t>
            </a:r>
            <a:r>
              <a:rPr lang="en-US" sz="3600" spc="-1" dirty="0">
                <a:solidFill>
                  <a:srgbClr val="FF6600"/>
                </a:solidFill>
                <a:uFill>
                  <a:solidFill>
                    <a:srgbClr val="FFFFFF"/>
                  </a:solidFill>
                </a:uFill>
              </a:rPr>
              <a:t>The "negotiating mission" of disability management within EWCs</a:t>
            </a:r>
            <a:endParaRPr lang="it-IT" sz="3600" b="0" strike="noStrike" spc="-1" dirty="0">
              <a:solidFill>
                <a:srgbClr val="000000"/>
              </a:solidFill>
              <a:uFill>
                <a:solidFill>
                  <a:srgbClr val="FFFFFF"/>
                </a:solidFill>
              </a:uFill>
              <a:latin typeface="Arial"/>
            </a:endParaRPr>
          </a:p>
        </p:txBody>
      </p:sp>
      <p:sp>
        <p:nvSpPr>
          <p:cNvPr id="86" name="CustomShape 2"/>
          <p:cNvSpPr/>
          <p:nvPr/>
        </p:nvSpPr>
        <p:spPr>
          <a:xfrm>
            <a:off x="261360" y="1473840"/>
            <a:ext cx="9789480" cy="5608080"/>
          </a:xfrm>
          <a:prstGeom prst="rect">
            <a:avLst/>
          </a:prstGeom>
          <a:noFill/>
          <a:ln>
            <a:noFill/>
          </a:ln>
        </p:spPr>
        <p:style>
          <a:lnRef idx="0">
            <a:scrgbClr r="0" g="0" b="0"/>
          </a:lnRef>
          <a:fillRef idx="0">
            <a:scrgbClr r="0" g="0" b="0"/>
          </a:fillRef>
          <a:effectRef idx="0">
            <a:scrgbClr r="0" g="0" b="0"/>
          </a:effectRef>
          <a:fontRef idx="minor"/>
        </p:style>
        <p:txBody>
          <a:bodyPr lIns="0" tIns="0" rIns="0" bIns="0">
            <a:normAutofit/>
          </a:bodyPr>
          <a:lstStyle/>
          <a:p>
            <a:pPr>
              <a:lnSpc>
                <a:spcPct val="100000"/>
              </a:lnSpc>
              <a:spcBef>
                <a:spcPts val="1414"/>
              </a:spcBef>
            </a:pPr>
            <a:r>
              <a:rPr lang="en-US" sz="3200" spc="-1" dirty="0">
                <a:solidFill>
                  <a:srgbClr val="000000"/>
                </a:solidFill>
                <a:uFill>
                  <a:solidFill>
                    <a:srgbClr val="FFFFFF"/>
                  </a:solidFill>
                </a:uFill>
              </a:rPr>
              <a:t>- The Disability/Diversity Manager in this historical moment has the difficult role of suggesting the board of directors of the company to really change perspective with respect to the prejudice that has always existed about health, precisely for the psychological aspects underlying it (and often dismissed as "situation of weakness and / or unproductiveness"): to promote organizational changes instead of turnover!</a:t>
            </a:r>
            <a:endParaRPr lang="it-IT" sz="3200" strike="noStrike" spc="-1" dirty="0">
              <a:solidFill>
                <a:srgbClr val="000000"/>
              </a:solidFill>
              <a:uFill>
                <a:solidFill>
                  <a:srgbClr val="FFFFFF"/>
                </a:solidFill>
              </a:uFill>
              <a:latin typeface="Arial"/>
            </a:endParaRPr>
          </a:p>
        </p:txBody>
      </p:sp>
      <p:pic>
        <p:nvPicPr>
          <p:cNvPr id="87" name="Immagine 86"/>
          <p:cNvPicPr/>
          <p:nvPr/>
        </p:nvPicPr>
        <p:blipFill>
          <a:blip r:embed="rId2"/>
          <a:stretch/>
        </p:blipFill>
        <p:spPr>
          <a:xfrm>
            <a:off x="6120000" y="6750000"/>
            <a:ext cx="3930840" cy="663840"/>
          </a:xfrm>
          <a:prstGeom prst="rect">
            <a:avLst/>
          </a:prstGeom>
          <a:ln>
            <a:noFill/>
          </a:ln>
        </p:spPr>
      </p:pic>
    </p:spTree>
    <p:extLst>
      <p:ext uri="{BB962C8B-B14F-4D97-AF65-F5344CB8AC3E}">
        <p14:creationId xmlns:p14="http://schemas.microsoft.com/office/powerpoint/2010/main" val="268600596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TotalTime>
  <Words>3629</Words>
  <Application>Microsoft Office PowerPoint</Application>
  <PresentationFormat>Personalizzato</PresentationFormat>
  <Paragraphs>132</Paragraphs>
  <Slides>28</Slides>
  <Notes>1</Notes>
  <HiddenSlides>0</HiddenSlides>
  <MMClips>0</MMClips>
  <ScaleCrop>false</ScaleCrop>
  <HeadingPairs>
    <vt:vector size="4" baseType="variant">
      <vt:variant>
        <vt:lpstr>Tema</vt:lpstr>
      </vt:variant>
      <vt:variant>
        <vt:i4>2</vt:i4>
      </vt:variant>
      <vt:variant>
        <vt:lpstr>Titoli diapositive</vt:lpstr>
      </vt:variant>
      <vt:variant>
        <vt:i4>28</vt:i4>
      </vt:variant>
    </vt:vector>
  </HeadingPairs>
  <TitlesOfParts>
    <vt:vector size="30" baseType="lpstr">
      <vt:lpstr>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Domenico</dc:creator>
  <cp:lastModifiedBy>Danilo Ruggieri</cp:lastModifiedBy>
  <cp:revision>69</cp:revision>
  <dcterms:created xsi:type="dcterms:W3CDTF">2018-02-10T15:57:50Z</dcterms:created>
  <dcterms:modified xsi:type="dcterms:W3CDTF">2020-04-08T18:02:12Z</dcterms:modified>
  <dc:language>it-IT</dc:language>
</cp:coreProperties>
</file>