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658CAA-0A53-4A1A-94B1-094EEC684983}" type="doc">
      <dgm:prSet loTypeId="urn:microsoft.com/office/officeart/2005/8/layout/target1" loCatId="relationship" qsTypeId="urn:microsoft.com/office/officeart/2005/8/quickstyle/3d1" qsCatId="3D" csTypeId="urn:microsoft.com/office/officeart/2005/8/colors/colorful1" csCatId="colorful" phldr="1"/>
      <dgm:spPr/>
    </dgm:pt>
    <dgm:pt modelId="{75584A81-9FAA-4AC8-B9F5-0FA6E48D7838}">
      <dgm:prSet phldrT="[Testo]" custT="1"/>
      <dgm:spPr/>
      <dgm:t>
        <a:bodyPr/>
        <a:lstStyle/>
        <a:p>
          <a:pPr marL="174625" indent="-174625" algn="l"/>
          <a:r>
            <a:rPr lang="en-GB" sz="2400" b="1" dirty="0" smtClean="0"/>
            <a:t>- To ensure </a:t>
          </a:r>
          <a:r>
            <a:rPr lang="en-GB" sz="2400" b="1" dirty="0" smtClean="0">
              <a:solidFill>
                <a:srgbClr val="0000FF"/>
              </a:solidFill>
            </a:rPr>
            <a:t>maximum integration </a:t>
          </a:r>
          <a:r>
            <a:rPr lang="en-GB" sz="2400" b="1" dirty="0" smtClean="0"/>
            <a:t>of disabled workers  in multinational companies  by establishing  the role of the </a:t>
          </a:r>
        </a:p>
        <a:p>
          <a:pPr marL="173038" indent="-173038" algn="l"/>
          <a:endParaRPr lang="en-GB" sz="1050" b="1" dirty="0" smtClean="0">
            <a:solidFill>
              <a:srgbClr val="FF0000"/>
            </a:solidFill>
            <a:effectLst/>
            <a:latin typeface="Arial Black" pitchFamily="34" charset="0"/>
          </a:endParaRPr>
        </a:p>
        <a:p>
          <a:pPr marL="173038" indent="0" algn="l"/>
          <a:r>
            <a:rPr lang="en-GB" sz="2000" b="1" dirty="0" smtClean="0">
              <a:solidFill>
                <a:srgbClr val="0000FF"/>
              </a:solidFill>
              <a:effectLst/>
              <a:latin typeface="Arial Black" pitchFamily="34" charset="0"/>
            </a:rPr>
            <a:t>EWC DISABILITY MANAGER</a:t>
          </a:r>
          <a:endParaRPr lang="it-IT" sz="2000" b="1" dirty="0">
            <a:solidFill>
              <a:srgbClr val="0000FF"/>
            </a:solidFill>
            <a:effectLst/>
            <a:latin typeface="Arial Black" pitchFamily="34" charset="0"/>
          </a:endParaRPr>
        </a:p>
      </dgm:t>
    </dgm:pt>
    <dgm:pt modelId="{DB6A8AF6-A101-42CC-96D9-C5D31B6582CF}" type="parTrans" cxnId="{5B653CAF-F3E2-45F0-BB07-9BC857242650}">
      <dgm:prSet/>
      <dgm:spPr/>
      <dgm:t>
        <a:bodyPr/>
        <a:lstStyle/>
        <a:p>
          <a:endParaRPr lang="it-IT"/>
        </a:p>
      </dgm:t>
    </dgm:pt>
    <dgm:pt modelId="{1B9F2A5B-FDDC-433C-8FC4-146AE71CEC13}" type="sibTrans" cxnId="{5B653CAF-F3E2-45F0-BB07-9BC857242650}">
      <dgm:prSet/>
      <dgm:spPr/>
      <dgm:t>
        <a:bodyPr/>
        <a:lstStyle/>
        <a:p>
          <a:endParaRPr lang="it-IT"/>
        </a:p>
      </dgm:t>
    </dgm:pt>
    <dgm:pt modelId="{3FA2BA9F-CB67-47E9-A0D3-0E72921CA262}">
      <dgm:prSet phldrT="[Testo]" custT="1"/>
      <dgm:spPr/>
      <dgm:t>
        <a:bodyPr/>
        <a:lstStyle/>
        <a:p>
          <a:pPr marL="174625" indent="-174625" algn="l"/>
          <a:r>
            <a:rPr lang="en-GB" sz="2400" b="1" dirty="0" smtClean="0"/>
            <a:t>- To transform the vision of disability  </a:t>
          </a:r>
        </a:p>
        <a:p>
          <a:pPr marL="174625" indent="0" algn="l"/>
          <a:r>
            <a:rPr lang="en-GB" sz="2000" b="1" dirty="0" smtClean="0">
              <a:solidFill>
                <a:srgbClr val="FF0000"/>
              </a:solidFill>
              <a:latin typeface="Arial Black" pitchFamily="34" charset="0"/>
            </a:rPr>
            <a:t>from an obligation to an opportunity </a:t>
          </a:r>
        </a:p>
        <a:p>
          <a:pPr marL="174625" indent="0" algn="l"/>
          <a:r>
            <a:rPr lang="en-GB" sz="2400" b="1" dirty="0" smtClean="0"/>
            <a:t>both for the companies and the employees </a:t>
          </a:r>
          <a:endParaRPr lang="it-IT" sz="2400" b="1" dirty="0"/>
        </a:p>
      </dgm:t>
    </dgm:pt>
    <dgm:pt modelId="{617B43A6-6F11-4055-84D7-A9ECD3F62000}" type="sibTrans" cxnId="{826FBFE9-B029-4E51-B5DC-B23B6E71140D}">
      <dgm:prSet/>
      <dgm:spPr/>
      <dgm:t>
        <a:bodyPr/>
        <a:lstStyle/>
        <a:p>
          <a:endParaRPr lang="it-IT"/>
        </a:p>
      </dgm:t>
    </dgm:pt>
    <dgm:pt modelId="{138AF555-9EEF-42DC-A3FE-381C5D8587D2}" type="parTrans" cxnId="{826FBFE9-B029-4E51-B5DC-B23B6E71140D}">
      <dgm:prSet/>
      <dgm:spPr/>
      <dgm:t>
        <a:bodyPr/>
        <a:lstStyle/>
        <a:p>
          <a:endParaRPr lang="it-IT"/>
        </a:p>
      </dgm:t>
    </dgm:pt>
    <dgm:pt modelId="{2663E4A4-672C-49BD-948F-CDCC851A6EBD}">
      <dgm:prSet/>
      <dgm:spPr/>
      <dgm:t>
        <a:bodyPr/>
        <a:lstStyle/>
        <a:p>
          <a:endParaRPr lang="it-IT"/>
        </a:p>
      </dgm:t>
    </dgm:pt>
    <dgm:pt modelId="{EC776F9A-9CA5-40A1-A6A9-875CE43C89A4}" type="parTrans" cxnId="{11B8839D-7E76-41AC-AFE3-5B7797DFB5E0}">
      <dgm:prSet/>
      <dgm:spPr/>
      <dgm:t>
        <a:bodyPr/>
        <a:lstStyle/>
        <a:p>
          <a:endParaRPr lang="it-IT"/>
        </a:p>
      </dgm:t>
    </dgm:pt>
    <dgm:pt modelId="{1176BE00-7BF8-4963-ACDE-41EF613C31C6}" type="sibTrans" cxnId="{11B8839D-7E76-41AC-AFE3-5B7797DFB5E0}">
      <dgm:prSet/>
      <dgm:spPr/>
      <dgm:t>
        <a:bodyPr/>
        <a:lstStyle/>
        <a:p>
          <a:endParaRPr lang="it-IT"/>
        </a:p>
      </dgm:t>
    </dgm:pt>
    <dgm:pt modelId="{D58AE4D8-030F-440E-88F8-A8637363E9FA}" type="pres">
      <dgm:prSet presAssocID="{71658CAA-0A53-4A1A-94B1-094EEC684983}" presName="composite" presStyleCnt="0">
        <dgm:presLayoutVars>
          <dgm:chMax val="5"/>
          <dgm:dir/>
          <dgm:resizeHandles val="exact"/>
        </dgm:presLayoutVars>
      </dgm:prSet>
      <dgm:spPr/>
    </dgm:pt>
    <dgm:pt modelId="{C3254CA3-06BD-4C19-9DBB-025D77B466AD}" type="pres">
      <dgm:prSet presAssocID="{2663E4A4-672C-49BD-948F-CDCC851A6EBD}" presName="circle1" presStyleLbl="lnNode1" presStyleIdx="0" presStyleCnt="3" custLinFactNeighborX="-2290" custLinFactNeighborY="-10945"/>
      <dgm:spPr/>
    </dgm:pt>
    <dgm:pt modelId="{F6A726B8-F351-4447-840E-F061FC02E018}" type="pres">
      <dgm:prSet presAssocID="{2663E4A4-672C-49BD-948F-CDCC851A6EBD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D01BDDA-70D5-4182-9363-D8A0BD6218DD}" type="pres">
      <dgm:prSet presAssocID="{2663E4A4-672C-49BD-948F-CDCC851A6EBD}" presName="line1" presStyleLbl="callout" presStyleIdx="0" presStyleCnt="6" custLinFactX="-52483" custLinFactY="700000" custLinFactNeighborX="-100000" custLinFactNeighborY="773697"/>
      <dgm:spPr>
        <a:ln w="50800">
          <a:solidFill>
            <a:srgbClr val="C00000"/>
          </a:solidFill>
        </a:ln>
      </dgm:spPr>
    </dgm:pt>
    <dgm:pt modelId="{79E76C26-903D-4A0E-8B3C-0FA7ABA9DC7A}" type="pres">
      <dgm:prSet presAssocID="{2663E4A4-672C-49BD-948F-CDCC851A6EBD}" presName="d1" presStyleLbl="callout" presStyleIdx="1" presStyleCnt="6" custScaleX="66445" custScaleY="78533" custLinFactNeighborX="-17392" custLinFactNeighborY="7366"/>
      <dgm:spPr>
        <a:ln w="50800">
          <a:solidFill>
            <a:srgbClr val="D60000"/>
          </a:solidFill>
        </a:ln>
      </dgm:spPr>
    </dgm:pt>
    <dgm:pt modelId="{03AD8C13-0D51-4356-B9CC-E41E4E2B89CA}" type="pres">
      <dgm:prSet presAssocID="{75584A81-9FAA-4AC8-B9F5-0FA6E48D7838}" presName="circle2" presStyleLbl="lnNode1" presStyleIdx="1" presStyleCnt="3" custLinFactNeighborY="-4484"/>
      <dgm:spPr/>
    </dgm:pt>
    <dgm:pt modelId="{1123079E-A553-4856-8698-C86A503C81EE}" type="pres">
      <dgm:prSet presAssocID="{75584A81-9FAA-4AC8-B9F5-0FA6E48D7838}" presName="text2" presStyleLbl="revTx" presStyleIdx="1" presStyleCnt="3" custScaleX="205265" custLinFactNeighborX="21076" custLinFactNeighborY="-238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861B02D-A12F-4A07-9CC0-F184DB76AA51}" type="pres">
      <dgm:prSet presAssocID="{75584A81-9FAA-4AC8-B9F5-0FA6E48D7838}" presName="line2" presStyleLbl="callout" presStyleIdx="2" presStyleCnt="6" custLinFactX="-200000" custLinFactY="-1683500" custLinFactNeighborX="-282193" custLinFactNeighborY="-1700000"/>
      <dgm:spPr>
        <a:ln>
          <a:solidFill>
            <a:schemeClr val="bg1"/>
          </a:solidFill>
        </a:ln>
      </dgm:spPr>
    </dgm:pt>
    <dgm:pt modelId="{B1C4BB3D-F050-408E-B2D0-F842ADF18B40}" type="pres">
      <dgm:prSet presAssocID="{75584A81-9FAA-4AC8-B9F5-0FA6E48D7838}" presName="d2" presStyleLbl="callout" presStyleIdx="3" presStyleCnt="6" custLinFactX="-67425" custLinFactNeighborX="-100000" custLinFactNeighborY="-92528"/>
      <dgm:spPr>
        <a:ln>
          <a:solidFill>
            <a:schemeClr val="bg1"/>
          </a:solidFill>
        </a:ln>
      </dgm:spPr>
    </dgm:pt>
    <dgm:pt modelId="{3BA02B7A-2479-4C78-BF0F-86214D29941B}" type="pres">
      <dgm:prSet presAssocID="{3FA2BA9F-CB67-47E9-A0D3-0E72921CA262}" presName="circle3" presStyleLbl="lnNode1" presStyleIdx="2" presStyleCnt="3" custLinFactNeighborY="-4629"/>
      <dgm:spPr/>
    </dgm:pt>
    <dgm:pt modelId="{4C1D3416-2F31-42CE-90FD-633C1230A06B}" type="pres">
      <dgm:prSet presAssocID="{3FA2BA9F-CB67-47E9-A0D3-0E72921CA262}" presName="text3" presStyleLbl="revTx" presStyleIdx="2" presStyleCnt="3" custScaleX="170178" custLinFactNeighborX="4581" custLinFactNeighborY="7614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A64B122-F0AC-4372-A24C-DA277B121473}" type="pres">
      <dgm:prSet presAssocID="{3FA2BA9F-CB67-47E9-A0D3-0E72921CA262}" presName="line3" presStyleLbl="callout" presStyleIdx="4" presStyleCnt="6" custLinFactY="3260947" custLinFactNeighborX="3825" custLinFactNeighborY="3300000"/>
      <dgm:spPr>
        <a:ln>
          <a:solidFill>
            <a:schemeClr val="bg1"/>
          </a:solidFill>
        </a:ln>
      </dgm:spPr>
    </dgm:pt>
    <dgm:pt modelId="{0D425DCA-9245-4735-A287-0539AC0E652A}" type="pres">
      <dgm:prSet presAssocID="{3FA2BA9F-CB67-47E9-A0D3-0E72921CA262}" presName="d3" presStyleLbl="callout" presStyleIdx="5" presStyleCnt="6" custLinFactX="-100000" custLinFactY="-77275" custLinFactNeighborX="-170899" custLinFactNeighborY="-100000"/>
      <dgm:spPr>
        <a:ln>
          <a:solidFill>
            <a:schemeClr val="bg1"/>
          </a:solidFill>
        </a:ln>
      </dgm:spPr>
    </dgm:pt>
  </dgm:ptLst>
  <dgm:cxnLst>
    <dgm:cxn modelId="{0D4F432F-1E99-4ADE-9F2C-9ABC54B453C6}" type="presOf" srcId="{3FA2BA9F-CB67-47E9-A0D3-0E72921CA262}" destId="{4C1D3416-2F31-42CE-90FD-633C1230A06B}" srcOrd="0" destOrd="0" presId="urn:microsoft.com/office/officeart/2005/8/layout/target1"/>
    <dgm:cxn modelId="{2B11B36B-53B1-472C-A983-335650C7F98B}" type="presOf" srcId="{71658CAA-0A53-4A1A-94B1-094EEC684983}" destId="{D58AE4D8-030F-440E-88F8-A8637363E9FA}" srcOrd="0" destOrd="0" presId="urn:microsoft.com/office/officeart/2005/8/layout/target1"/>
    <dgm:cxn modelId="{11B8839D-7E76-41AC-AFE3-5B7797DFB5E0}" srcId="{71658CAA-0A53-4A1A-94B1-094EEC684983}" destId="{2663E4A4-672C-49BD-948F-CDCC851A6EBD}" srcOrd="0" destOrd="0" parTransId="{EC776F9A-9CA5-40A1-A6A9-875CE43C89A4}" sibTransId="{1176BE00-7BF8-4963-ACDE-41EF613C31C6}"/>
    <dgm:cxn modelId="{C6FC62B7-4805-4056-A066-D138BD6936FC}" type="presOf" srcId="{75584A81-9FAA-4AC8-B9F5-0FA6E48D7838}" destId="{1123079E-A553-4856-8698-C86A503C81EE}" srcOrd="0" destOrd="0" presId="urn:microsoft.com/office/officeart/2005/8/layout/target1"/>
    <dgm:cxn modelId="{826FBFE9-B029-4E51-B5DC-B23B6E71140D}" srcId="{71658CAA-0A53-4A1A-94B1-094EEC684983}" destId="{3FA2BA9F-CB67-47E9-A0D3-0E72921CA262}" srcOrd="2" destOrd="0" parTransId="{138AF555-9EEF-42DC-A3FE-381C5D8587D2}" sibTransId="{617B43A6-6F11-4055-84D7-A9ECD3F62000}"/>
    <dgm:cxn modelId="{5B653CAF-F3E2-45F0-BB07-9BC857242650}" srcId="{71658CAA-0A53-4A1A-94B1-094EEC684983}" destId="{75584A81-9FAA-4AC8-B9F5-0FA6E48D7838}" srcOrd="1" destOrd="0" parTransId="{DB6A8AF6-A101-42CC-96D9-C5D31B6582CF}" sibTransId="{1B9F2A5B-FDDC-433C-8FC4-146AE71CEC13}"/>
    <dgm:cxn modelId="{822F8F74-8193-4B02-975B-F1EE8FD7B82D}" type="presOf" srcId="{2663E4A4-672C-49BD-948F-CDCC851A6EBD}" destId="{F6A726B8-F351-4447-840E-F061FC02E018}" srcOrd="0" destOrd="0" presId="urn:microsoft.com/office/officeart/2005/8/layout/target1"/>
    <dgm:cxn modelId="{590C5D6E-5E21-4B17-A8E9-BFF4A19F0329}" type="presParOf" srcId="{D58AE4D8-030F-440E-88F8-A8637363E9FA}" destId="{C3254CA3-06BD-4C19-9DBB-025D77B466AD}" srcOrd="0" destOrd="0" presId="urn:microsoft.com/office/officeart/2005/8/layout/target1"/>
    <dgm:cxn modelId="{E1C8ED0D-67DB-4849-99A9-5AD3A6EB6081}" type="presParOf" srcId="{D58AE4D8-030F-440E-88F8-A8637363E9FA}" destId="{F6A726B8-F351-4447-840E-F061FC02E018}" srcOrd="1" destOrd="0" presId="urn:microsoft.com/office/officeart/2005/8/layout/target1"/>
    <dgm:cxn modelId="{3C8BFB1B-3460-4393-8DB1-EFDF35AA8A97}" type="presParOf" srcId="{D58AE4D8-030F-440E-88F8-A8637363E9FA}" destId="{1D01BDDA-70D5-4182-9363-D8A0BD6218DD}" srcOrd="2" destOrd="0" presId="urn:microsoft.com/office/officeart/2005/8/layout/target1"/>
    <dgm:cxn modelId="{33B93638-DB6F-4280-B6FD-6EEF15B7021A}" type="presParOf" srcId="{D58AE4D8-030F-440E-88F8-A8637363E9FA}" destId="{79E76C26-903D-4A0E-8B3C-0FA7ABA9DC7A}" srcOrd="3" destOrd="0" presId="urn:microsoft.com/office/officeart/2005/8/layout/target1"/>
    <dgm:cxn modelId="{77B5CFED-854F-4782-83EA-8935038CF80F}" type="presParOf" srcId="{D58AE4D8-030F-440E-88F8-A8637363E9FA}" destId="{03AD8C13-0D51-4356-B9CC-E41E4E2B89CA}" srcOrd="4" destOrd="0" presId="urn:microsoft.com/office/officeart/2005/8/layout/target1"/>
    <dgm:cxn modelId="{B0FB7C19-7070-4DC6-A3F1-1D5B94230B6E}" type="presParOf" srcId="{D58AE4D8-030F-440E-88F8-A8637363E9FA}" destId="{1123079E-A553-4856-8698-C86A503C81EE}" srcOrd="5" destOrd="0" presId="urn:microsoft.com/office/officeart/2005/8/layout/target1"/>
    <dgm:cxn modelId="{A7190ABD-40EE-416C-BCC7-12B997491E3E}" type="presParOf" srcId="{D58AE4D8-030F-440E-88F8-A8637363E9FA}" destId="{A861B02D-A12F-4A07-9CC0-F184DB76AA51}" srcOrd="6" destOrd="0" presId="urn:microsoft.com/office/officeart/2005/8/layout/target1"/>
    <dgm:cxn modelId="{F8D22526-1FAD-4BF2-91EC-5F49FB34C894}" type="presParOf" srcId="{D58AE4D8-030F-440E-88F8-A8637363E9FA}" destId="{B1C4BB3D-F050-408E-B2D0-F842ADF18B40}" srcOrd="7" destOrd="0" presId="urn:microsoft.com/office/officeart/2005/8/layout/target1"/>
    <dgm:cxn modelId="{F2895967-E5F7-46DE-8292-19CD64FB8AC3}" type="presParOf" srcId="{D58AE4D8-030F-440E-88F8-A8637363E9FA}" destId="{3BA02B7A-2479-4C78-BF0F-86214D29941B}" srcOrd="8" destOrd="0" presId="urn:microsoft.com/office/officeart/2005/8/layout/target1"/>
    <dgm:cxn modelId="{7315CC92-E15E-4D8E-B35B-6FD7F7B7D9FD}" type="presParOf" srcId="{D58AE4D8-030F-440E-88F8-A8637363E9FA}" destId="{4C1D3416-2F31-42CE-90FD-633C1230A06B}" srcOrd="9" destOrd="0" presId="urn:microsoft.com/office/officeart/2005/8/layout/target1"/>
    <dgm:cxn modelId="{BFFD697F-F75A-4B99-9278-7B80304FD046}" type="presParOf" srcId="{D58AE4D8-030F-440E-88F8-A8637363E9FA}" destId="{3A64B122-F0AC-4372-A24C-DA277B121473}" srcOrd="10" destOrd="0" presId="urn:microsoft.com/office/officeart/2005/8/layout/target1"/>
    <dgm:cxn modelId="{B6084F83-A6A3-4846-B834-DECCF90B2F30}" type="presParOf" srcId="{D58AE4D8-030F-440E-88F8-A8637363E9FA}" destId="{0D425DCA-9245-4735-A287-0539AC0E652A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02B7A-2479-4C78-BF0F-86214D29941B}">
      <dsp:nvSpPr>
        <dsp:cNvPr id="0" name=""/>
        <dsp:cNvSpPr/>
      </dsp:nvSpPr>
      <dsp:spPr>
        <a:xfrm>
          <a:off x="689012" y="1224807"/>
          <a:ext cx="4266976" cy="426697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3AD8C13-0D51-4356-B9CC-E41E4E2B89CA}">
      <dsp:nvSpPr>
        <dsp:cNvPr id="0" name=""/>
        <dsp:cNvSpPr/>
      </dsp:nvSpPr>
      <dsp:spPr>
        <a:xfrm>
          <a:off x="1542407" y="2160922"/>
          <a:ext cx="2560185" cy="256018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3254CA3-06BD-4C19-9DBB-025D77B466AD}">
      <dsp:nvSpPr>
        <dsp:cNvPr id="0" name=""/>
        <dsp:cNvSpPr/>
      </dsp:nvSpPr>
      <dsp:spPr>
        <a:xfrm>
          <a:off x="2376259" y="3035711"/>
          <a:ext cx="853395" cy="85339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6A726B8-F351-4447-840E-F061FC02E018}">
      <dsp:nvSpPr>
        <dsp:cNvPr id="0" name=""/>
        <dsp:cNvSpPr/>
      </dsp:nvSpPr>
      <dsp:spPr>
        <a:xfrm>
          <a:off x="5667151" y="0"/>
          <a:ext cx="2133488" cy="1244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6500" kern="1200"/>
        </a:p>
      </dsp:txBody>
      <dsp:txXfrm>
        <a:off x="5667151" y="0"/>
        <a:ext cx="2133488" cy="1244534"/>
      </dsp:txXfrm>
    </dsp:sp>
    <dsp:sp modelId="{1D01BDDA-70D5-4182-9363-D8A0BD6218DD}">
      <dsp:nvSpPr>
        <dsp:cNvPr id="0" name=""/>
        <dsp:cNvSpPr/>
      </dsp:nvSpPr>
      <dsp:spPr>
        <a:xfrm>
          <a:off x="4320477" y="1152798"/>
          <a:ext cx="53337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C00000"/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76C26-903D-4A0E-8B3C-0FA7ABA9DC7A}">
      <dsp:nvSpPr>
        <dsp:cNvPr id="0" name=""/>
        <dsp:cNvSpPr/>
      </dsp:nvSpPr>
      <dsp:spPr>
        <a:xfrm rot="5400000">
          <a:off x="2423844" y="1538272"/>
          <a:ext cx="2303243" cy="1534311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D60000"/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3079E-A553-4856-8698-C86A503C81EE}">
      <dsp:nvSpPr>
        <dsp:cNvPr id="0" name=""/>
        <dsp:cNvSpPr/>
      </dsp:nvSpPr>
      <dsp:spPr>
        <a:xfrm>
          <a:off x="4993897" y="948211"/>
          <a:ext cx="4379304" cy="1244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174625" lvl="0" indent="-174625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- To ensure </a:t>
          </a:r>
          <a:r>
            <a:rPr lang="en-GB" sz="2400" b="1" kern="1200" dirty="0" smtClean="0">
              <a:solidFill>
                <a:srgbClr val="0000FF"/>
              </a:solidFill>
            </a:rPr>
            <a:t>maximum integration </a:t>
          </a:r>
          <a:r>
            <a:rPr lang="en-GB" sz="2400" b="1" kern="1200" dirty="0" smtClean="0"/>
            <a:t>of disabled workers  in multinational companies  by establishing  the role of the </a:t>
          </a:r>
        </a:p>
        <a:p>
          <a:pPr marL="173038" lvl="0" indent="-173038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50" b="1" kern="1200" dirty="0" smtClean="0">
            <a:solidFill>
              <a:srgbClr val="FF0000"/>
            </a:solidFill>
            <a:effectLst/>
            <a:latin typeface="Arial Black" pitchFamily="34" charset="0"/>
          </a:endParaRPr>
        </a:p>
        <a:p>
          <a:pPr marL="173038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rgbClr val="0000FF"/>
              </a:solidFill>
              <a:effectLst/>
              <a:latin typeface="Arial Black" pitchFamily="34" charset="0"/>
            </a:rPr>
            <a:t>EWC DISABILITY MANAGER</a:t>
          </a:r>
          <a:endParaRPr lang="it-IT" sz="2000" b="1" kern="1200" dirty="0">
            <a:solidFill>
              <a:srgbClr val="0000FF"/>
            </a:solidFill>
            <a:effectLst/>
            <a:latin typeface="Arial Black" pitchFamily="34" charset="0"/>
          </a:endParaRPr>
        </a:p>
      </dsp:txBody>
      <dsp:txXfrm>
        <a:off x="4993897" y="948211"/>
        <a:ext cx="4379304" cy="1244534"/>
      </dsp:txXfrm>
    </dsp:sp>
    <dsp:sp modelId="{A861B02D-A12F-4A07-9CC0-F184DB76AA51}">
      <dsp:nvSpPr>
        <dsp:cNvPr id="0" name=""/>
        <dsp:cNvSpPr/>
      </dsp:nvSpPr>
      <dsp:spPr>
        <a:xfrm>
          <a:off x="2561896" y="648742"/>
          <a:ext cx="53337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C4BB3D-F050-408E-B2D0-F842ADF18B40}">
      <dsp:nvSpPr>
        <dsp:cNvPr id="0" name=""/>
        <dsp:cNvSpPr/>
      </dsp:nvSpPr>
      <dsp:spPr>
        <a:xfrm rot="5400000">
          <a:off x="298061" y="293923"/>
          <a:ext cx="2285392" cy="1697545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1D3416-2F31-42CE-90FD-633C1230A06B}">
      <dsp:nvSpPr>
        <dsp:cNvPr id="0" name=""/>
        <dsp:cNvSpPr/>
      </dsp:nvSpPr>
      <dsp:spPr>
        <a:xfrm>
          <a:off x="5016266" y="3436658"/>
          <a:ext cx="3630727" cy="1244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174625" lvl="0" indent="-174625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- To transform the vision of disability  </a:t>
          </a:r>
        </a:p>
        <a:p>
          <a:pPr marL="174625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rgbClr val="FF0000"/>
              </a:solidFill>
              <a:latin typeface="Arial Black" pitchFamily="34" charset="0"/>
            </a:rPr>
            <a:t>from an obligation to an opportunity </a:t>
          </a:r>
        </a:p>
        <a:p>
          <a:pPr marL="174625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both for the companies and the employees </a:t>
          </a:r>
          <a:endParaRPr lang="it-IT" sz="2400" b="1" kern="1200" dirty="0"/>
        </a:p>
      </dsp:txBody>
      <dsp:txXfrm>
        <a:off x="5016266" y="3436658"/>
        <a:ext cx="3630727" cy="1244534"/>
      </dsp:txXfrm>
    </dsp:sp>
    <dsp:sp modelId="{3A64B122-F0AC-4372-A24C-DA277B121473}">
      <dsp:nvSpPr>
        <dsp:cNvPr id="0" name=""/>
        <dsp:cNvSpPr/>
      </dsp:nvSpPr>
      <dsp:spPr>
        <a:xfrm>
          <a:off x="5154180" y="5473277"/>
          <a:ext cx="53337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25DCA-9245-4735-A287-0539AC0E652A}">
      <dsp:nvSpPr>
        <dsp:cNvPr id="0" name=""/>
        <dsp:cNvSpPr/>
      </dsp:nvSpPr>
      <dsp:spPr>
        <a:xfrm rot="5400000">
          <a:off x="828664" y="489469"/>
          <a:ext cx="1632829" cy="1085945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1144A-F308-4084-AF21-5ED5C8E1CF15}" type="datetimeFigureOut">
              <a:rPr lang="it-IT" smtClean="0"/>
              <a:t>12/05/2021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5B87F-3F72-4E4F-9E52-1016FA525B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9725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Segnaposto note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en-US" altLang="it-IT" dirty="0"/>
          </a:p>
        </p:txBody>
      </p:sp>
      <p:sp>
        <p:nvSpPr>
          <p:cNvPr id="471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38C59FD-DC54-448E-BAD3-161431703C0A}" type="slidenum">
              <a:rPr lang="it-IT" altLang="it-IT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 alt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Segnaposto note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en-US" altLang="it-IT" dirty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B6598E8-EB9A-49AC-950B-C637B004BE04}" type="slidenum">
              <a:rPr lang="it-IT" altLang="it-IT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 alt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Segnaposto note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en-US" altLang="it-IT" dirty="0"/>
          </a:p>
        </p:txBody>
      </p:sp>
      <p:sp>
        <p:nvSpPr>
          <p:cNvPr id="491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4DE4EFD-1C13-4CD4-B884-6D95B2D8127F}" type="slidenum">
              <a:rPr lang="it-IT" altLang="it-IT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t-IT" alt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Segnaposto note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en-US" altLang="it-IT" dirty="0"/>
          </a:p>
        </p:txBody>
      </p:sp>
      <p:sp>
        <p:nvSpPr>
          <p:cNvPr id="491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4DE4EFD-1C13-4CD4-B884-6D95B2D8127F}" type="slidenum">
              <a:rPr lang="it-IT" altLang="it-IT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 altLang="it-IT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CEFC-DBE6-4CCD-A61C-49EE3EC45B75}" type="datetime1">
              <a:rPr lang="it-IT" smtClean="0"/>
              <a:t>12/05/2021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VS/2019/0048 - PV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B7B0-6D61-4C00-A910-8EF07D1245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025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32496-4EBF-4759-B281-EB62CE34C439}" type="datetime1">
              <a:rPr lang="it-IT" smtClean="0"/>
              <a:t>12/05/2021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VS/2019/0048 - PV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B7B0-6D61-4C00-A910-8EF07D1245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3841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B8A6-7CF7-4442-8590-12D310F1673B}" type="datetime1">
              <a:rPr lang="it-IT" smtClean="0"/>
              <a:t>12/05/2021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VS/2019/0048 - PV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B7B0-6D61-4C00-A910-8EF07D1245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0837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E4721-2A3B-4B4C-A022-495A5845D222}" type="datetime1">
              <a:rPr lang="it-IT" smtClean="0"/>
              <a:t>12/05/2021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VS/2019/0048 - PV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DC697-352F-4BE0-B06B-160C99A176A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214233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251F-9035-48C2-AB93-0A9BC2DF914E}" type="datetime1">
              <a:rPr lang="it-IT" smtClean="0"/>
              <a:t>12/05/2021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VS/2019/0048 - PV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B7B0-6D61-4C00-A910-8EF07D1245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037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CA26-CB0D-4081-AA3A-730538296072}" type="datetime1">
              <a:rPr lang="it-IT" smtClean="0"/>
              <a:t>12/05/2021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VS/2019/0048 - PV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B7B0-6D61-4C00-A910-8EF07D1245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594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AB8A-E061-42C6-8A24-7F018105B475}" type="datetime1">
              <a:rPr lang="it-IT" smtClean="0"/>
              <a:t>12/05/2021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VS/2019/0048 - PV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B7B0-6D61-4C00-A910-8EF07D1245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0677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2760-9750-4643-9944-0A8CEF11B1FC}" type="datetime1">
              <a:rPr lang="it-IT" smtClean="0"/>
              <a:t>12/05/2021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VS/2019/0048 - PV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B7B0-6D61-4C00-A910-8EF07D1245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0627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F962-C72F-41F5-AAE5-D655D6E13385}" type="datetime1">
              <a:rPr lang="it-IT" smtClean="0"/>
              <a:t>12/05/2021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VS/2019/0048 - PV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B7B0-6D61-4C00-A910-8EF07D1245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AC18-9C0B-45D7-931A-C1F7941C49EC}" type="datetime1">
              <a:rPr lang="it-IT" smtClean="0"/>
              <a:t>12/05/2021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VS/2019/0048 - PV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B7B0-6D61-4C00-A910-8EF07D1245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825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FC04-6B74-44AA-B5F5-86C6DB821096}" type="datetime1">
              <a:rPr lang="it-IT" smtClean="0"/>
              <a:t>12/05/2021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VS/2019/0048 - PV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B7B0-6D61-4C00-A910-8EF07D1245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367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63CA-EFE2-47BB-8260-299121C2E86A}" type="datetime1">
              <a:rPr lang="it-IT" smtClean="0"/>
              <a:t>12/05/2021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VS/2019/0048 - PV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B7B0-6D61-4C00-A910-8EF07D1245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574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C168B-D90D-40DA-AADF-3FD643B26D2A}" type="datetime1">
              <a:rPr lang="it-IT" smtClean="0"/>
              <a:t>12/05/2021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VS/2019/0048 - PV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0B7B0-6D61-4C00-A910-8EF07D1245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00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6.jpeg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ttangolo 9"/>
          <p:cNvSpPr>
            <a:spLocks noChangeArrowheads="1"/>
          </p:cNvSpPr>
          <p:nvPr/>
        </p:nvSpPr>
        <p:spPr bwMode="auto">
          <a:xfrm>
            <a:off x="1461343" y="4368006"/>
            <a:ext cx="6423025" cy="107721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it-IT" b="1" dirty="0" smtClean="0">
                <a:solidFill>
                  <a:schemeClr val="bg1"/>
                </a:solidFill>
                <a:latin typeface="Arial" charset="0"/>
              </a:rPr>
              <a:t>THE EWC DISABILITY MANAGER</a:t>
            </a:r>
            <a:endParaRPr lang="en-US" altLang="it-IT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Segnaposto piè di pagina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i="1" smtClean="0">
                <a:solidFill>
                  <a:schemeClr val="bg1">
                    <a:lumMod val="50000"/>
                  </a:schemeClr>
                </a:solidFill>
              </a:rPr>
              <a:t>VS/2019/0048 - PV</a:t>
            </a:r>
            <a:endParaRPr lang="it-IT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16" name="Sottotitolo 2"/>
          <p:cNvSpPr txBox="1">
            <a:spLocks/>
          </p:cNvSpPr>
          <p:nvPr/>
        </p:nvSpPr>
        <p:spPr>
          <a:xfrm>
            <a:off x="2792413" y="5421313"/>
            <a:ext cx="3600450" cy="960437"/>
          </a:xfrm>
          <a:prstGeom prst="rect">
            <a:avLst/>
          </a:prstGeom>
        </p:spPr>
        <p:txBody>
          <a:bodyPr lIns="91435" tIns="45718" rIns="91435" bIns="45718">
            <a:normAutofit/>
          </a:bodyPr>
          <a:lstStyle/>
          <a:p>
            <a:pPr marL="342882" indent="-342882" algn="ctr">
              <a:spcBef>
                <a:spcPct val="20000"/>
              </a:spcBef>
              <a:defRPr/>
            </a:pPr>
            <a:r>
              <a:rPr lang="it-IT" sz="3200" dirty="0"/>
              <a:t>Paola Vinciguerra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it-IT" sz="1600" b="1" dirty="0">
                <a:solidFill>
                  <a:srgbClr val="898989"/>
                </a:solidFill>
                <a:latin typeface="Calibri" pitchFamily="34" charset="0"/>
              </a:rPr>
              <a:t>FIRST , National Training </a:t>
            </a:r>
            <a:r>
              <a:rPr lang="en-US" sz="1600" b="1" dirty="0">
                <a:solidFill>
                  <a:srgbClr val="898989"/>
                </a:solidFill>
                <a:latin typeface="Calibri" pitchFamily="34" charset="0"/>
              </a:rPr>
              <a:t>Officer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51"/>
          <a:stretch/>
        </p:blipFill>
        <p:spPr bwMode="auto">
          <a:xfrm>
            <a:off x="146350" y="116632"/>
            <a:ext cx="9054499" cy="341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12776"/>
            <a:ext cx="136815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4"/>
          <p:cNvSpPr>
            <a:spLocks noChangeArrowheads="1"/>
          </p:cNvSpPr>
          <p:nvPr/>
        </p:nvSpPr>
        <p:spPr bwMode="auto">
          <a:xfrm>
            <a:off x="712788" y="3482424"/>
            <a:ext cx="79914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400" b="1" i="1" dirty="0">
                <a:latin typeface="Arial" charset="0"/>
              </a:rPr>
              <a:t>Non-financial reporting directive (2014/95/EU): an opportunity to develop the participation and inclusion rights of people with disabilities and prevent the risk of social dumping. The crucial role of EWCs and Trade Unions - VS/2019/0048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03" y="2708920"/>
            <a:ext cx="970417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310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>
          <a:xfrm>
            <a:off x="287338" y="404267"/>
            <a:ext cx="8856662" cy="1152525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it-IT" sz="4000" b="1" dirty="0" smtClean="0">
                <a:solidFill>
                  <a:srgbClr val="FF0000"/>
                </a:solidFill>
              </a:rPr>
              <a:t>The project </a:t>
            </a:r>
            <a:br>
              <a:rPr lang="en-GB" altLang="it-IT" sz="4000" b="1" dirty="0" smtClean="0">
                <a:solidFill>
                  <a:srgbClr val="FF0000"/>
                </a:solidFill>
              </a:rPr>
            </a:br>
            <a:r>
              <a:rPr lang="en-GB" altLang="it-IT" sz="4000" b="1" dirty="0" smtClean="0">
                <a:solidFill>
                  <a:srgbClr val="FF0000"/>
                </a:solidFill>
              </a:rPr>
              <a:t>ambitious goals</a:t>
            </a:r>
          </a:p>
        </p:txBody>
      </p:sp>
      <p:grpSp>
        <p:nvGrpSpPr>
          <p:cNvPr id="17412" name="Gruppo 11"/>
          <p:cNvGrpSpPr>
            <a:grpSpLocks/>
          </p:cNvGrpSpPr>
          <p:nvPr/>
        </p:nvGrpSpPr>
        <p:grpSpPr bwMode="auto">
          <a:xfrm>
            <a:off x="7308304" y="115888"/>
            <a:ext cx="1668463" cy="792162"/>
            <a:chOff x="-540568" y="44624"/>
            <a:chExt cx="1668185" cy="792088"/>
          </a:xfrm>
        </p:grpSpPr>
        <p:pic>
          <p:nvPicPr>
            <p:cNvPr id="17415" name="Picture 3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4624"/>
              <a:ext cx="804089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Immagine 4" descr="File:Flag of Europe.sv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0568" y="116632"/>
              <a:ext cx="792088" cy="548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3" name="Picture 38" descr="logo_FIR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717"/>
            <a:ext cx="2461856" cy="80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1074872877"/>
              </p:ext>
            </p:extLst>
          </p:nvPr>
        </p:nvGraphicFramePr>
        <p:xfrm>
          <a:off x="-468560" y="1124074"/>
          <a:ext cx="9612560" cy="5689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VS/2019/0048 - PV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22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>
          <a:xfrm>
            <a:off x="179512" y="980331"/>
            <a:ext cx="8856662" cy="115252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altLang="it-IT" sz="4000" b="1" dirty="0" smtClean="0">
                <a:solidFill>
                  <a:srgbClr val="FF0000"/>
                </a:solidFill>
              </a:rPr>
              <a:t>The EWC Disability Manager </a:t>
            </a:r>
          </a:p>
        </p:txBody>
      </p:sp>
      <p:sp>
        <p:nvSpPr>
          <p:cNvPr id="18438" name="Rettangolo 2"/>
          <p:cNvSpPr>
            <a:spLocks noChangeArrowheads="1"/>
          </p:cNvSpPr>
          <p:nvPr/>
        </p:nvSpPr>
        <p:spPr bwMode="auto">
          <a:xfrm>
            <a:off x="4075113" y="2255838"/>
            <a:ext cx="4692650" cy="34778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2000" b="1" dirty="0">
                <a:latin typeface="Arial" charset="0"/>
              </a:rPr>
              <a:t>A </a:t>
            </a:r>
            <a:r>
              <a:rPr lang="en-US" altLang="it-IT" sz="2000" b="1" dirty="0" smtClean="0">
                <a:solidFill>
                  <a:srgbClr val="FF0000"/>
                </a:solidFill>
                <a:latin typeface="Arial" charset="0"/>
              </a:rPr>
              <a:t>FACILITATOR</a:t>
            </a:r>
            <a:endParaRPr lang="en-US" altLang="it-IT" sz="2000" b="1" dirty="0" smtClean="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it-IT" sz="2000" dirty="0">
              <a:latin typeface="Arial" charset="0"/>
            </a:endParaRPr>
          </a:p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it-IT" sz="2000" dirty="0" smtClean="0">
                <a:latin typeface="Arial" charset="0"/>
              </a:rPr>
              <a:t>with </a:t>
            </a:r>
            <a:r>
              <a:rPr lang="en-US" altLang="it-IT" sz="2000" dirty="0">
                <a:latin typeface="Arial" charset="0"/>
              </a:rPr>
              <a:t>the task of </a:t>
            </a:r>
            <a:r>
              <a:rPr lang="en-US" altLang="it-IT" sz="2000" b="1" dirty="0">
                <a:solidFill>
                  <a:srgbClr val="0000FF"/>
                </a:solidFill>
                <a:latin typeface="Arial" charset="0"/>
              </a:rPr>
              <a:t>building </a:t>
            </a:r>
            <a:r>
              <a:rPr lang="en-US" altLang="it-IT" sz="2000" dirty="0">
                <a:latin typeface="Arial" charset="0"/>
              </a:rPr>
              <a:t>networks, services and </a:t>
            </a:r>
            <a:r>
              <a:rPr lang="en-US" altLang="it-IT" sz="2000" b="1" dirty="0">
                <a:solidFill>
                  <a:srgbClr val="0000FF"/>
                </a:solidFill>
                <a:latin typeface="Arial" charset="0"/>
              </a:rPr>
              <a:t>solutions to support </a:t>
            </a:r>
            <a:r>
              <a:rPr lang="en-US" altLang="it-IT" sz="2000" b="1" dirty="0" smtClean="0">
                <a:solidFill>
                  <a:srgbClr val="0000FF"/>
                </a:solidFill>
                <a:latin typeface="Arial" charset="0"/>
              </a:rPr>
              <a:t>and value the </a:t>
            </a:r>
            <a:r>
              <a:rPr lang="en-US" altLang="it-IT" sz="2000" b="1" dirty="0">
                <a:solidFill>
                  <a:srgbClr val="0000FF"/>
                </a:solidFill>
                <a:latin typeface="Arial" charset="0"/>
              </a:rPr>
              <a:t>disabled </a:t>
            </a:r>
            <a:r>
              <a:rPr lang="en-US" altLang="it-IT" sz="2000" b="1" dirty="0" smtClean="0">
                <a:solidFill>
                  <a:srgbClr val="0000FF"/>
                </a:solidFill>
                <a:latin typeface="Arial" charset="0"/>
              </a:rPr>
              <a:t>people </a:t>
            </a:r>
            <a:r>
              <a:rPr lang="en-US" altLang="it-IT" sz="2000" dirty="0" smtClean="0">
                <a:latin typeface="Arial" charset="0"/>
              </a:rPr>
              <a:t>in </a:t>
            </a:r>
            <a:r>
              <a:rPr lang="en-US" altLang="it-IT" sz="2000" dirty="0">
                <a:latin typeface="Arial" charset="0"/>
              </a:rPr>
              <a:t>everyday working </a:t>
            </a:r>
            <a:r>
              <a:rPr lang="en-US" altLang="it-IT" sz="2000" dirty="0" smtClean="0">
                <a:latin typeface="Arial" charset="0"/>
              </a:rPr>
              <a:t>life</a:t>
            </a:r>
            <a:endParaRPr lang="en-US" altLang="it-IT" sz="2000" dirty="0">
              <a:latin typeface="Arial" charset="0"/>
            </a:endParaRPr>
          </a:p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it-IT" sz="2000" dirty="0">
              <a:latin typeface="Arial" charset="0"/>
            </a:endParaRPr>
          </a:p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it-IT" sz="2000" dirty="0" smtClean="0">
                <a:latin typeface="Arial" charset="0"/>
              </a:rPr>
              <a:t>with </a:t>
            </a:r>
            <a:r>
              <a:rPr lang="en-US" altLang="it-IT" sz="2000" b="1" dirty="0" smtClean="0">
                <a:solidFill>
                  <a:srgbClr val="FF0000"/>
                </a:solidFill>
                <a:latin typeface="Arial" charset="0"/>
              </a:rPr>
              <a:t>a </a:t>
            </a:r>
            <a:r>
              <a:rPr lang="en-US" altLang="it-IT" sz="2000" b="1" dirty="0">
                <a:solidFill>
                  <a:srgbClr val="FF0000"/>
                </a:solidFill>
                <a:latin typeface="Arial" charset="0"/>
              </a:rPr>
              <a:t>global </a:t>
            </a:r>
            <a:r>
              <a:rPr lang="en-US" altLang="it-IT" sz="2000" b="1" dirty="0" smtClean="0">
                <a:solidFill>
                  <a:srgbClr val="FF0000"/>
                </a:solidFill>
                <a:latin typeface="Arial" charset="0"/>
              </a:rPr>
              <a:t>vision</a:t>
            </a:r>
            <a:r>
              <a:rPr lang="en-US" altLang="it-IT" sz="2000" dirty="0" smtClean="0">
                <a:latin typeface="Arial" charset="0"/>
              </a:rPr>
              <a:t> </a:t>
            </a:r>
            <a:r>
              <a:rPr lang="en-US" altLang="it-IT" sz="2000" dirty="0">
                <a:latin typeface="Arial" charset="0"/>
              </a:rPr>
              <a:t>to improve the quality of </a:t>
            </a:r>
            <a:r>
              <a:rPr lang="en-US" altLang="it-IT" sz="2000" b="1" dirty="0">
                <a:latin typeface="Arial" charset="0"/>
              </a:rPr>
              <a:t>multinational company’s </a:t>
            </a:r>
            <a:r>
              <a:rPr lang="en-US" altLang="it-IT" sz="2000" b="1" dirty="0" smtClean="0">
                <a:latin typeface="Arial" charset="0"/>
              </a:rPr>
              <a:t>inclusive policies </a:t>
            </a:r>
            <a:r>
              <a:rPr lang="en-US" altLang="it-IT" sz="2000" b="1" dirty="0">
                <a:solidFill>
                  <a:srgbClr val="0000FF"/>
                </a:solidFill>
                <a:latin typeface="Arial" charset="0"/>
              </a:rPr>
              <a:t>starting from the needs</a:t>
            </a:r>
            <a:r>
              <a:rPr lang="en-US" altLang="it-IT" sz="2000" b="1" dirty="0">
                <a:latin typeface="Arial" charset="0"/>
              </a:rPr>
              <a:t> </a:t>
            </a:r>
            <a:r>
              <a:rPr lang="en-US" altLang="it-IT" sz="2000" dirty="0">
                <a:latin typeface="Arial" charset="0"/>
              </a:rPr>
              <a:t>of </a:t>
            </a:r>
            <a:r>
              <a:rPr lang="en-US" altLang="it-IT" sz="2000" dirty="0" smtClean="0">
                <a:latin typeface="Arial" charset="0"/>
              </a:rPr>
              <a:t>people with </a:t>
            </a:r>
            <a:r>
              <a:rPr lang="en-US" altLang="it-IT" sz="2000" dirty="0">
                <a:latin typeface="Arial" charset="0"/>
              </a:rPr>
              <a:t>disabilities</a:t>
            </a:r>
            <a:endParaRPr lang="it-IT" altLang="it-IT" sz="2000" dirty="0">
              <a:latin typeface="Arial" charset="0"/>
            </a:endParaRPr>
          </a:p>
        </p:txBody>
      </p:sp>
      <p:pic>
        <p:nvPicPr>
          <p:cNvPr id="18439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2474913"/>
            <a:ext cx="3867150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57150" y="5300663"/>
            <a:ext cx="150177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2566988" y="5322888"/>
            <a:ext cx="142875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grpSp>
        <p:nvGrpSpPr>
          <p:cNvPr id="8" name="Gruppo 11"/>
          <p:cNvGrpSpPr>
            <a:grpSpLocks/>
          </p:cNvGrpSpPr>
          <p:nvPr/>
        </p:nvGrpSpPr>
        <p:grpSpPr bwMode="auto">
          <a:xfrm>
            <a:off x="7308304" y="115888"/>
            <a:ext cx="1668463" cy="792162"/>
            <a:chOff x="-540568" y="44624"/>
            <a:chExt cx="1668185" cy="792088"/>
          </a:xfrm>
        </p:grpSpPr>
        <p:pic>
          <p:nvPicPr>
            <p:cNvPr id="9" name="Picture 3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4624"/>
              <a:ext cx="804089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magine 4" descr="File:Flag of Europe.sv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0568" y="116632"/>
              <a:ext cx="792088" cy="548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38" descr="logo_FIR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717"/>
            <a:ext cx="2461856" cy="80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VS/2019/0048 - PV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04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>
          <a:xfrm>
            <a:off x="287338" y="661988"/>
            <a:ext cx="8856662" cy="115252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altLang="it-IT" sz="4000" b="1" dirty="0" smtClean="0">
                <a:solidFill>
                  <a:srgbClr val="FF0000"/>
                </a:solidFill>
              </a:rPr>
              <a:t>The EWC Disability Manager tasks (1) </a:t>
            </a:r>
          </a:p>
        </p:txBody>
      </p:sp>
      <p:pic>
        <p:nvPicPr>
          <p:cNvPr id="19462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2474913"/>
            <a:ext cx="3867150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57150" y="5300663"/>
            <a:ext cx="150177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2566988" y="5322888"/>
            <a:ext cx="142875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465" name="Rettangolo 2"/>
          <p:cNvSpPr>
            <a:spLocks noChangeArrowheads="1"/>
          </p:cNvSpPr>
          <p:nvPr/>
        </p:nvSpPr>
        <p:spPr bwMode="auto">
          <a:xfrm>
            <a:off x="4025532" y="1734482"/>
            <a:ext cx="4794940" cy="486287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altLang="it-IT" sz="2000" b="1" dirty="0"/>
              <a:t>Promote</a:t>
            </a:r>
            <a:r>
              <a:rPr lang="en-US" altLang="it-IT" sz="2000" dirty="0"/>
              <a:t> the </a:t>
            </a:r>
            <a:r>
              <a:rPr lang="en-US" altLang="it-IT" sz="2000" b="1" dirty="0">
                <a:solidFill>
                  <a:srgbClr val="FF0000"/>
                </a:solidFill>
              </a:rPr>
              <a:t>establishment of </a:t>
            </a:r>
            <a:r>
              <a:rPr lang="en-US" altLang="it-IT" sz="2000" b="1" dirty="0">
                <a:solidFill>
                  <a:srgbClr val="0000FF"/>
                </a:solidFill>
              </a:rPr>
              <a:t>joint and </a:t>
            </a:r>
            <a:r>
              <a:rPr lang="en-US" altLang="it-IT" sz="2000" b="1" u="sng" dirty="0">
                <a:solidFill>
                  <a:srgbClr val="0000FF"/>
                </a:solidFill>
              </a:rPr>
              <a:t>Bilateral </a:t>
            </a:r>
            <a:r>
              <a:rPr lang="en-US" altLang="it-IT" sz="2000" b="1" u="sng" dirty="0" smtClean="0">
                <a:solidFill>
                  <a:srgbClr val="0000FF"/>
                </a:solidFill>
              </a:rPr>
              <a:t>Commissions</a:t>
            </a:r>
            <a:r>
              <a:rPr lang="en-US" altLang="it-IT" sz="2000" b="1" dirty="0" smtClean="0">
                <a:solidFill>
                  <a:srgbClr val="0000FF"/>
                </a:solidFill>
              </a:rPr>
              <a:t> </a:t>
            </a:r>
            <a:r>
              <a:rPr lang="en-US" altLang="it-IT" sz="2000" dirty="0"/>
              <a:t>in the </a:t>
            </a:r>
            <a:r>
              <a:rPr lang="en-US" altLang="it-IT" sz="2000" b="1" dirty="0"/>
              <a:t>group companies </a:t>
            </a:r>
            <a:r>
              <a:rPr lang="en-US" altLang="it-IT" sz="2000" dirty="0"/>
              <a:t>with the </a:t>
            </a:r>
            <a:r>
              <a:rPr lang="en-US" altLang="it-IT" sz="2000" dirty="0" smtClean="0"/>
              <a:t>mission </a:t>
            </a:r>
            <a:r>
              <a:rPr lang="en-US" altLang="it-IT" sz="2000" dirty="0"/>
              <a:t>of </a:t>
            </a:r>
            <a:r>
              <a:rPr lang="en-US" altLang="it-IT" sz="2000" b="1" dirty="0" smtClean="0"/>
              <a:t>guiding </a:t>
            </a:r>
            <a:r>
              <a:rPr lang="en-US" altLang="it-IT" sz="2000" b="1" dirty="0"/>
              <a:t>the action </a:t>
            </a:r>
            <a:r>
              <a:rPr lang="en-US" altLang="it-IT" sz="2000" dirty="0"/>
              <a:t>of company HR and </a:t>
            </a:r>
            <a:r>
              <a:rPr lang="en-US" altLang="it-IT" sz="2000" dirty="0" smtClean="0"/>
              <a:t>DM and to </a:t>
            </a:r>
            <a:r>
              <a:rPr lang="en-US" altLang="it-IT" sz="2000" b="1" dirty="0"/>
              <a:t>monitor, analyze and evaluate </a:t>
            </a:r>
            <a:r>
              <a:rPr lang="en-US" altLang="it-IT" sz="2000" dirty="0" smtClean="0"/>
              <a:t>the</a:t>
            </a:r>
            <a:r>
              <a:rPr lang="en-US" altLang="it-IT" sz="2000" b="1" dirty="0" smtClean="0"/>
              <a:t> </a:t>
            </a:r>
            <a:r>
              <a:rPr lang="en-US" altLang="it-IT" sz="2000" dirty="0" smtClean="0"/>
              <a:t>company </a:t>
            </a:r>
            <a:r>
              <a:rPr lang="en-US" altLang="it-IT" sz="2000" dirty="0"/>
              <a:t>initiatives</a:t>
            </a:r>
          </a:p>
          <a:p>
            <a:pPr algn="just" eaLnBrk="1" hangingPunct="1">
              <a:spcAft>
                <a:spcPts val="60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altLang="it-IT" sz="2000" b="1" dirty="0"/>
              <a:t>Collect </a:t>
            </a:r>
            <a:r>
              <a:rPr lang="en-US" altLang="it-IT" sz="2000" dirty="0"/>
              <a:t>the </a:t>
            </a:r>
            <a:r>
              <a:rPr lang="en-US" altLang="it-IT" sz="2000" b="1" dirty="0">
                <a:solidFill>
                  <a:srgbClr val="0000FF"/>
                </a:solidFill>
              </a:rPr>
              <a:t>workers' requests </a:t>
            </a:r>
            <a:r>
              <a:rPr lang="en-US" altLang="it-IT" sz="2000" dirty="0"/>
              <a:t>and </a:t>
            </a:r>
            <a:r>
              <a:rPr lang="en-US" altLang="it-IT" sz="2000" dirty="0" smtClean="0"/>
              <a:t>Bilateral Commissions' indications </a:t>
            </a:r>
            <a:r>
              <a:rPr lang="en-US" altLang="it-IT" sz="2000" dirty="0"/>
              <a:t>and report them to a common factor in the </a:t>
            </a:r>
            <a:r>
              <a:rPr lang="en-US" altLang="it-IT" sz="2000" dirty="0" smtClean="0"/>
              <a:t>EWC</a:t>
            </a:r>
            <a:endParaRPr lang="en-US" altLang="it-IT" sz="2000" dirty="0"/>
          </a:p>
          <a:p>
            <a:pPr algn="just" eaLnBrk="1" hangingPunct="1">
              <a:spcAft>
                <a:spcPts val="60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altLang="it-IT" sz="2000" b="1" dirty="0"/>
              <a:t>Spread and promote Diversity and Inclusion Management </a:t>
            </a:r>
            <a:r>
              <a:rPr lang="en-US" altLang="it-IT" sz="2000" b="1" dirty="0">
                <a:solidFill>
                  <a:srgbClr val="0000FF"/>
                </a:solidFill>
              </a:rPr>
              <a:t>in collaboration with</a:t>
            </a:r>
            <a:r>
              <a:rPr lang="en-US" altLang="it-IT" sz="2000" dirty="0"/>
              <a:t> the Bilateral Commissions </a:t>
            </a:r>
            <a:r>
              <a:rPr lang="en-US" altLang="it-IT" sz="2000" dirty="0" smtClean="0"/>
              <a:t>and </a:t>
            </a:r>
            <a:r>
              <a:rPr lang="en-US" altLang="it-IT" sz="2000" dirty="0"/>
              <a:t>the company </a:t>
            </a:r>
            <a:r>
              <a:rPr lang="en-US" altLang="it-IT" sz="2000" dirty="0" smtClean="0"/>
              <a:t>counterpart</a:t>
            </a:r>
            <a:endParaRPr lang="en-US" altLang="it-IT" sz="2000" dirty="0"/>
          </a:p>
        </p:txBody>
      </p:sp>
      <p:grpSp>
        <p:nvGrpSpPr>
          <p:cNvPr id="8" name="Gruppo 11"/>
          <p:cNvGrpSpPr>
            <a:grpSpLocks/>
          </p:cNvGrpSpPr>
          <p:nvPr/>
        </p:nvGrpSpPr>
        <p:grpSpPr bwMode="auto">
          <a:xfrm>
            <a:off x="7308304" y="115888"/>
            <a:ext cx="1668463" cy="792162"/>
            <a:chOff x="-540568" y="44624"/>
            <a:chExt cx="1668185" cy="792088"/>
          </a:xfrm>
        </p:grpSpPr>
        <p:pic>
          <p:nvPicPr>
            <p:cNvPr id="9" name="Picture 3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4624"/>
              <a:ext cx="804089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magine 4" descr="File:Flag of Europe.sv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0568" y="116632"/>
              <a:ext cx="792088" cy="548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38" descr="logo_FIR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717"/>
            <a:ext cx="2461856" cy="80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13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>
          <a:xfrm>
            <a:off x="287338" y="661988"/>
            <a:ext cx="8856662" cy="115252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altLang="it-IT" sz="4000" b="1" dirty="0" smtClean="0">
                <a:solidFill>
                  <a:srgbClr val="FF0000"/>
                </a:solidFill>
              </a:rPr>
              <a:t>The EWC Disability Manager tasks (2) </a:t>
            </a:r>
          </a:p>
        </p:txBody>
      </p:sp>
      <p:pic>
        <p:nvPicPr>
          <p:cNvPr id="19462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2474913"/>
            <a:ext cx="3867150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57150" y="5229200"/>
            <a:ext cx="150177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2566988" y="5322888"/>
            <a:ext cx="142875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465" name="Rettangolo 2"/>
          <p:cNvSpPr>
            <a:spLocks noChangeArrowheads="1"/>
          </p:cNvSpPr>
          <p:nvPr/>
        </p:nvSpPr>
        <p:spPr bwMode="auto">
          <a:xfrm>
            <a:off x="4025532" y="2081748"/>
            <a:ext cx="4794940" cy="3631763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altLang="it-IT" sz="2000" b="1" dirty="0"/>
              <a:t>P</a:t>
            </a:r>
            <a:r>
              <a:rPr lang="en-US" altLang="it-IT" sz="2000" b="1" dirty="0" smtClean="0"/>
              <a:t>romote at EWC level </a:t>
            </a:r>
            <a:r>
              <a:rPr lang="en-US" altLang="it-IT" sz="2000" b="1" dirty="0" smtClean="0">
                <a:solidFill>
                  <a:srgbClr val="0000FF"/>
                </a:solidFill>
              </a:rPr>
              <a:t>transnational </a:t>
            </a:r>
            <a:r>
              <a:rPr lang="en-US" altLang="it-IT" sz="2000" b="1" dirty="0">
                <a:solidFill>
                  <a:srgbClr val="0000FF"/>
                </a:solidFill>
              </a:rPr>
              <a:t>framework </a:t>
            </a:r>
            <a:r>
              <a:rPr lang="en-US" altLang="it-IT" sz="2000" b="1" dirty="0" smtClean="0">
                <a:solidFill>
                  <a:srgbClr val="0000FF"/>
                </a:solidFill>
              </a:rPr>
              <a:t>agreements</a:t>
            </a:r>
            <a:endParaRPr lang="en-US" altLang="it-IT" sz="2000" b="1" dirty="0"/>
          </a:p>
          <a:p>
            <a:pPr algn="just" eaLnBrk="1" hangingPunct="1">
              <a:spcAft>
                <a:spcPts val="60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altLang="it-IT" sz="2000" b="1" dirty="0" smtClean="0"/>
              <a:t>Foster </a:t>
            </a:r>
            <a:r>
              <a:rPr lang="en-US" altLang="it-IT" sz="2000" b="1" dirty="0" smtClean="0">
                <a:solidFill>
                  <a:srgbClr val="0000FF"/>
                </a:solidFill>
              </a:rPr>
              <a:t>territorial/plants</a:t>
            </a:r>
            <a:r>
              <a:rPr lang="en-US" altLang="it-IT" sz="2000" b="1" dirty="0" smtClean="0">
                <a:solidFill>
                  <a:srgbClr val="0000FF"/>
                </a:solidFill>
              </a:rPr>
              <a:t>’ </a:t>
            </a:r>
            <a:r>
              <a:rPr lang="en-US" altLang="it-IT" sz="2000" b="1" dirty="0">
                <a:solidFill>
                  <a:srgbClr val="0000FF"/>
                </a:solidFill>
              </a:rPr>
              <a:t>agreements </a:t>
            </a:r>
            <a:r>
              <a:rPr lang="en-US" altLang="it-IT" sz="2000" b="1" dirty="0" smtClean="0"/>
              <a:t>with </a:t>
            </a:r>
            <a:r>
              <a:rPr lang="en-US" altLang="it-IT" sz="2000" b="1" dirty="0"/>
              <a:t>trade </a:t>
            </a:r>
            <a:r>
              <a:rPr lang="en-US" altLang="it-IT" sz="2000" b="1" dirty="0" smtClean="0"/>
              <a:t>unions and </a:t>
            </a:r>
            <a:r>
              <a:rPr lang="en-US" altLang="it-IT" sz="2000" b="1" dirty="0"/>
              <a:t>associations of people with disabilities and their </a:t>
            </a:r>
            <a:r>
              <a:rPr lang="en-US" altLang="it-IT" sz="2000" b="1" dirty="0" smtClean="0"/>
              <a:t>families </a:t>
            </a:r>
            <a:r>
              <a:rPr lang="en-US" altLang="it-IT" sz="2000" b="1" dirty="0"/>
              <a:t>in order </a:t>
            </a:r>
            <a:r>
              <a:rPr lang="en-US" altLang="it-IT" sz="2000" b="1" dirty="0" smtClean="0"/>
              <a:t>to also favor </a:t>
            </a:r>
            <a:r>
              <a:rPr lang="en-US" altLang="it-IT" sz="2000" b="1" dirty="0"/>
              <a:t>the employment of people with </a:t>
            </a:r>
            <a:r>
              <a:rPr lang="en-US" altLang="it-IT" sz="2000" b="1" dirty="0" smtClean="0"/>
              <a:t>disabilities</a:t>
            </a:r>
            <a:endParaRPr lang="en-US" altLang="it-IT" sz="2000" b="1" dirty="0"/>
          </a:p>
          <a:p>
            <a:pPr algn="just" eaLnBrk="1" hangingPunct="1">
              <a:spcAft>
                <a:spcPts val="60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altLang="it-IT" sz="2000" b="1" dirty="0" smtClean="0"/>
              <a:t>Change the perception of disability and  </a:t>
            </a:r>
            <a:r>
              <a:rPr lang="en-US" altLang="it-IT" sz="2000" b="1" dirty="0"/>
              <a:t>use </a:t>
            </a:r>
            <a:r>
              <a:rPr lang="en-US" altLang="it-IT" sz="2000" b="1" dirty="0" smtClean="0"/>
              <a:t>the inclusion policies as a </a:t>
            </a:r>
            <a:r>
              <a:rPr lang="en-US" altLang="it-IT" sz="2000" b="1" dirty="0">
                <a:solidFill>
                  <a:srgbClr val="0000FF"/>
                </a:solidFill>
              </a:rPr>
              <a:t>cultural and strategic lever</a:t>
            </a:r>
            <a:endParaRPr lang="en-US" altLang="it-IT" sz="2000" dirty="0">
              <a:solidFill>
                <a:srgbClr val="0000FF"/>
              </a:solidFill>
            </a:endParaRPr>
          </a:p>
        </p:txBody>
      </p:sp>
      <p:grpSp>
        <p:nvGrpSpPr>
          <p:cNvPr id="8" name="Gruppo 11"/>
          <p:cNvGrpSpPr>
            <a:grpSpLocks/>
          </p:cNvGrpSpPr>
          <p:nvPr/>
        </p:nvGrpSpPr>
        <p:grpSpPr bwMode="auto">
          <a:xfrm>
            <a:off x="7308304" y="115888"/>
            <a:ext cx="1668463" cy="792162"/>
            <a:chOff x="-540568" y="44624"/>
            <a:chExt cx="1668185" cy="792088"/>
          </a:xfrm>
        </p:grpSpPr>
        <p:pic>
          <p:nvPicPr>
            <p:cNvPr id="9" name="Picture 3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4624"/>
              <a:ext cx="804089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magine 4" descr="File:Flag of Europe.sv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0568" y="116632"/>
              <a:ext cx="792088" cy="548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38" descr="logo_FIR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717"/>
            <a:ext cx="2461856" cy="80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VS/2019/0048 - PV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258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291</Words>
  <Application>Microsoft Office PowerPoint</Application>
  <PresentationFormat>Presentazione su schermo (4:3)</PresentationFormat>
  <Paragraphs>33</Paragraphs>
  <Slides>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Presentazione standard di PowerPoint</vt:lpstr>
      <vt:lpstr>The project  ambitious goals</vt:lpstr>
      <vt:lpstr>The EWC Disability Manager </vt:lpstr>
      <vt:lpstr>The EWC Disability Manager tasks (1) </vt:lpstr>
      <vt:lpstr>The EWC Disability Manager tasks (2)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Danilo Ruggieri</dc:creator>
  <cp:lastModifiedBy>Danilo Ruggieri</cp:lastModifiedBy>
  <cp:revision>5</cp:revision>
  <dcterms:created xsi:type="dcterms:W3CDTF">2021-05-07T15:42:26Z</dcterms:created>
  <dcterms:modified xsi:type="dcterms:W3CDTF">2021-05-12T11:51:23Z</dcterms:modified>
</cp:coreProperties>
</file>