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56" r:id="rId3"/>
    <p:sldId id="258" r:id="rId4"/>
    <p:sldId id="261" r:id="rId5"/>
  </p:sldIdLst>
  <p:sldSz cx="9144000" cy="6858000" type="screen4x3"/>
  <p:notesSz cx="6735763" cy="979963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Sz" initials="JSz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59" y="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48B73-4A86-48E1-9BF5-41BAFE511190}" type="datetimeFigureOut">
              <a:rPr lang="sk-SK" smtClean="0"/>
              <a:pPr/>
              <a:t>8. 10. 2019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D6C0C-355B-49E5-A2EA-BB1A492B8E4D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37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6FB82-F1BE-4374-9839-DCCD49DF5B65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D3B37-2313-4744-9660-E1B510EF714C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6907D-B265-40D2-ABAB-8058AF54637A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abuľky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E562FF-E2B5-4021-9488-4721AD495716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A21B1-B60E-40E4-B522-9E078877C2E1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65387-42FD-4213-886F-D7765C8C6A42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BDE9E-1554-4F08-8956-C60033002290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D42B6-AE8D-40DA-AD9C-D049E1D0CA10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C325B-7E57-4CB7-8D79-EFC0D70E23CE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93271-6897-4224-B0B9-0A7121DDE4DA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DD025-2B2D-4314-8744-C40FA9FF1330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D9A98-60FA-4B04-8543-CED86D9A6F1E}" type="slidenum">
              <a:rPr lang="sk-SK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F99FE7-D499-43F1-A5E5-35D680DD3825}" type="slidenum">
              <a:rPr lang="sk-SK"/>
              <a:pPr/>
              <a:t>‹N›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lvl="0"/>
            <a:r>
              <a:rPr lang="sk-SK" sz="2800" b="1" dirty="0" smtClean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sk-SK" sz="2800" b="1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sk-SK" sz="2800" b="1" dirty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sk-SK" sz="2800" b="1" dirty="0">
                <a:solidFill>
                  <a:schemeClr val="accent2"/>
                </a:solidFill>
                <a:latin typeface="Calibri" pitchFamily="34" charset="0"/>
              </a:rPr>
            </a:br>
            <a:r>
              <a:rPr lang="sk-SK" sz="2800" b="1" dirty="0" smtClean="0">
                <a:solidFill>
                  <a:schemeClr val="accent2"/>
                </a:solidFill>
                <a:latin typeface="Calibri" pitchFamily="34" charset="0"/>
              </a:rPr>
              <a:t>	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112568"/>
          </a:xfrm>
        </p:spPr>
        <p:txBody>
          <a:bodyPr/>
          <a:lstStyle/>
          <a:p>
            <a:pPr marL="0" indent="0" algn="ctr">
              <a:buNone/>
            </a:pPr>
            <a:r>
              <a:rPr lang="en-US" sz="1400" b="1" i="1" dirty="0"/>
              <a:t>Non-financial reporting directive (2014/95/EU): an opportunity to develop the participation and inclusion rights of people with disabilities and prevent the risk of social dumping. The crucial role of EWCs and Trade Unions </a:t>
            </a:r>
          </a:p>
          <a:p>
            <a:pPr marL="0" indent="0">
              <a:buNone/>
            </a:pPr>
            <a:endParaRPr lang="sk-SK" sz="1400" dirty="0"/>
          </a:p>
          <a:p>
            <a:pPr marL="0" indent="0">
              <a:buNone/>
            </a:pPr>
            <a:endParaRPr lang="sk-SK" sz="1400" dirty="0" smtClean="0"/>
          </a:p>
          <a:p>
            <a:pPr marL="0" indent="0">
              <a:buNone/>
            </a:pPr>
            <a:endParaRPr lang="sk-SK" sz="1400" dirty="0" smtClean="0"/>
          </a:p>
          <a:p>
            <a:pPr marL="0" indent="0" algn="ctr">
              <a:buNone/>
            </a:pPr>
            <a:endParaRPr lang="sk-SK" sz="2400" b="1" dirty="0" smtClean="0"/>
          </a:p>
          <a:p>
            <a:pPr marL="0" indent="0" algn="ctr">
              <a:buNone/>
            </a:pPr>
            <a:r>
              <a:rPr lang="en-GB" sz="2400" b="1" dirty="0" smtClean="0"/>
              <a:t>Kick-Off Meeting</a:t>
            </a:r>
            <a:endParaRPr lang="sk-SK" sz="2400" b="1" dirty="0"/>
          </a:p>
          <a:p>
            <a:pPr marL="0" indent="0" algn="ctr">
              <a:buNone/>
            </a:pPr>
            <a:r>
              <a:rPr lang="en-GB" sz="2400" b="1" dirty="0" smtClean="0"/>
              <a:t>Bilbao </a:t>
            </a:r>
            <a:endParaRPr lang="sk-SK" sz="2400" b="1" dirty="0"/>
          </a:p>
          <a:p>
            <a:pPr marL="0" indent="0" algn="ctr">
              <a:buNone/>
            </a:pPr>
            <a:r>
              <a:rPr lang="en-GB" sz="2400" b="1" dirty="0" smtClean="0"/>
              <a:t>2 </a:t>
            </a:r>
            <a:r>
              <a:rPr lang="en-GB" sz="2400" b="1" dirty="0"/>
              <a:t>April 2019</a:t>
            </a:r>
            <a:endParaRPr lang="en-US" sz="2400" dirty="0"/>
          </a:p>
          <a:p>
            <a:pPr marL="0" indent="0">
              <a:buNone/>
            </a:pPr>
            <a:endParaRPr lang="sk-SK" sz="2400" b="1" dirty="0"/>
          </a:p>
          <a:p>
            <a:pPr marL="0" indent="0">
              <a:buNone/>
            </a:pPr>
            <a:endParaRPr lang="sk-SK" sz="2400" b="1" dirty="0" smtClean="0"/>
          </a:p>
          <a:p>
            <a:pPr marL="0" indent="0">
              <a:buNone/>
            </a:pPr>
            <a:endParaRPr lang="sk-SK" sz="1400" b="1" dirty="0"/>
          </a:p>
          <a:p>
            <a:pPr marL="0" indent="0">
              <a:buNone/>
            </a:pPr>
            <a:endParaRPr lang="sk-SK" sz="1400" b="1" dirty="0" smtClean="0"/>
          </a:p>
          <a:p>
            <a:pPr marL="0" indent="0">
              <a:buNone/>
            </a:pPr>
            <a:endParaRPr lang="sk-SK" sz="1200" dirty="0" smtClean="0"/>
          </a:p>
          <a:p>
            <a:pPr marL="0" indent="0">
              <a:buNone/>
            </a:pPr>
            <a:r>
              <a:rPr lang="sk-SK" sz="1200" dirty="0" smtClean="0"/>
              <a:t>Jana </a:t>
            </a:r>
            <a:r>
              <a:rPr lang="sk-SK" sz="1200" dirty="0" err="1" smtClean="0"/>
              <a:t>Szaszova</a:t>
            </a:r>
            <a:endParaRPr lang="sk-SK" sz="1200" dirty="0"/>
          </a:p>
        </p:txBody>
      </p:sp>
      <p:pic>
        <p:nvPicPr>
          <p:cNvPr id="4" name="Picture 7" descr="diplom_O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621" y="6021288"/>
            <a:ext cx="1113606" cy="59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07704" y="5920959"/>
            <a:ext cx="67154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Odborový zväz pracovníkov peňažníctva a poisťovníctva</a:t>
            </a:r>
            <a:br>
              <a:rPr lang="sk-SK" sz="1200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</a:br>
            <a:r>
              <a:rPr lang="sk-SK" sz="1200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Slovakia</a:t>
            </a:r>
            <a:r>
              <a:rPr lang="sk-SK" sz="4400" b="1" kern="0" dirty="0">
                <a:solidFill>
                  <a:srgbClr val="333399"/>
                </a:solidFill>
                <a:latin typeface="Calibri" pitchFamily="34" charset="0"/>
                <a:ea typeface="+mj-ea"/>
                <a:cs typeface="+mj-cs"/>
              </a:rPr>
              <a:t/>
            </a:r>
            <a:br>
              <a:rPr lang="sk-SK" sz="4400" b="1" kern="0" dirty="0">
                <a:solidFill>
                  <a:srgbClr val="333399"/>
                </a:solidFill>
                <a:latin typeface="Calibri" pitchFamily="34" charset="0"/>
                <a:ea typeface="+mj-ea"/>
                <a:cs typeface="+mj-cs"/>
              </a:rPr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5322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70831" y="1628800"/>
            <a:ext cx="7416824" cy="5064968"/>
          </a:xfrm>
        </p:spPr>
        <p:txBody>
          <a:bodyPr/>
          <a:lstStyle/>
          <a:p>
            <a:pPr algn="l"/>
            <a:endParaRPr lang="sk-SK" sz="1800" dirty="0" smtClean="0"/>
          </a:p>
          <a:p>
            <a:pPr algn="l"/>
            <a:r>
              <a:rPr lang="en-GB" sz="1800" b="1" dirty="0" err="1" smtClean="0"/>
              <a:t>OZPPaP</a:t>
            </a:r>
            <a:r>
              <a:rPr lang="en-GB" sz="1800" dirty="0" smtClean="0"/>
              <a:t> – Trade Union Association of banking and Insurance Employees</a:t>
            </a:r>
            <a:endParaRPr lang="sk-SK" sz="1800" dirty="0" smtClean="0"/>
          </a:p>
          <a:p>
            <a:pPr algn="l"/>
            <a:endParaRPr lang="sk-SK" sz="180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800" dirty="0" smtClean="0"/>
              <a:t>Since 1992</a:t>
            </a:r>
            <a:endParaRPr lang="sk-SK" sz="1800" smtClean="0"/>
          </a:p>
          <a:p>
            <a:pPr algn="l"/>
            <a:endParaRPr lang="en-GB" sz="180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800" dirty="0" smtClean="0"/>
              <a:t>Associated in KOZ SR – Confederation of Trade Union Association</a:t>
            </a:r>
            <a:r>
              <a:rPr lang="sk-SK" sz="1800" dirty="0" smtClean="0"/>
              <a:t>s</a:t>
            </a:r>
            <a:r>
              <a:rPr lang="en-GB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en-GB" sz="1800" dirty="0" smtClean="0"/>
              <a:t>Slovakia, which is one of two Confederation</a:t>
            </a:r>
            <a:r>
              <a:rPr lang="sk-SK" sz="1800" dirty="0" smtClean="0"/>
              <a:t>s</a:t>
            </a:r>
            <a:r>
              <a:rPr lang="en-GB" sz="1800" dirty="0" smtClean="0"/>
              <a:t> in Slovakia. KOZ SR </a:t>
            </a:r>
            <a:r>
              <a:rPr lang="en-GB" sz="1800" dirty="0" err="1" smtClean="0"/>
              <a:t>unif</a:t>
            </a:r>
            <a:r>
              <a:rPr lang="sk-SK" sz="1800" dirty="0" err="1" smtClean="0"/>
              <a:t>ies</a:t>
            </a:r>
            <a:r>
              <a:rPr lang="en-GB" sz="1800" dirty="0" smtClean="0"/>
              <a:t> </a:t>
            </a:r>
            <a:r>
              <a:rPr lang="sk-SK" sz="1800" dirty="0" smtClean="0"/>
              <a:t>24 </a:t>
            </a:r>
            <a:r>
              <a:rPr lang="en-GB" sz="1800" dirty="0" smtClean="0"/>
              <a:t>TU</a:t>
            </a:r>
            <a:r>
              <a:rPr lang="sk-SK" sz="1800" dirty="0" smtClean="0"/>
              <a:t> </a:t>
            </a:r>
            <a:r>
              <a:rPr lang="en-GB" sz="1800" dirty="0" smtClean="0"/>
              <a:t>associations</a:t>
            </a:r>
            <a:r>
              <a:rPr lang="sk-SK" sz="1800" dirty="0" smtClean="0"/>
              <a:t> </a:t>
            </a:r>
            <a:r>
              <a:rPr lang="en-GB" sz="1800" dirty="0" smtClean="0"/>
              <a:t>from all sectors.</a:t>
            </a:r>
            <a:r>
              <a:rPr lang="sk-SK" sz="1800" dirty="0" smtClean="0"/>
              <a:t> </a:t>
            </a:r>
            <a:r>
              <a:rPr lang="en-GB" sz="1800" dirty="0" smtClean="0"/>
              <a:t>In November 2018 the new confederation  was established, named </a:t>
            </a:r>
            <a:r>
              <a:rPr lang="sk-SK" sz="1800" dirty="0" smtClean="0"/>
              <a:t>SOS - </a:t>
            </a:r>
            <a:r>
              <a:rPr lang="en-GB" sz="1800" dirty="0" smtClean="0"/>
              <a:t>Joint Trade Union Slovakia and </a:t>
            </a:r>
            <a:r>
              <a:rPr lang="en-GB" sz="1800" dirty="0" err="1" smtClean="0"/>
              <a:t>unif</a:t>
            </a:r>
            <a:r>
              <a:rPr lang="sk-SK" sz="1800" dirty="0" err="1" smtClean="0"/>
              <a:t>ies</a:t>
            </a:r>
            <a:r>
              <a:rPr lang="en-GB" sz="1800" dirty="0" smtClean="0"/>
              <a:t> </a:t>
            </a:r>
            <a:r>
              <a:rPr lang="sk-SK" sz="1800" dirty="0" smtClean="0"/>
              <a:t>5 </a:t>
            </a:r>
            <a:r>
              <a:rPr lang="en-GB" sz="1800" dirty="0"/>
              <a:t>TU </a:t>
            </a:r>
            <a:r>
              <a:rPr lang="en-GB" sz="1800" dirty="0" smtClean="0"/>
              <a:t>associations</a:t>
            </a:r>
            <a:r>
              <a:rPr lang="sk-SK" sz="1800" dirty="0" smtClean="0"/>
              <a:t> </a:t>
            </a:r>
            <a:r>
              <a:rPr lang="en-GB" sz="1800" dirty="0" smtClean="0"/>
              <a:t>from automobile industry</a:t>
            </a:r>
            <a:r>
              <a:rPr lang="sk-SK" sz="1800" dirty="0" smtClean="0"/>
              <a:t> (2)</a:t>
            </a:r>
            <a:r>
              <a:rPr lang="en-GB" sz="1800" dirty="0" smtClean="0"/>
              <a:t>, nurses, teachers, </a:t>
            </a:r>
            <a:r>
              <a:rPr lang="en-GB" sz="1800" dirty="0" err="1" smtClean="0"/>
              <a:t>polic</a:t>
            </a:r>
            <a:r>
              <a:rPr lang="sk-SK" sz="1800" dirty="0" smtClean="0"/>
              <a:t>e</a:t>
            </a:r>
          </a:p>
          <a:p>
            <a:pPr algn="l"/>
            <a:endParaRPr lang="en-GB" sz="1800" dirty="0" smtClean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GB" sz="1800" dirty="0"/>
              <a:t>Member of </a:t>
            </a:r>
            <a:r>
              <a:rPr lang="en-GB" sz="1800" dirty="0" smtClean="0"/>
              <a:t>U</a:t>
            </a:r>
            <a:r>
              <a:rPr lang="sk-SK" sz="1800" dirty="0" smtClean="0"/>
              <a:t>NI </a:t>
            </a:r>
            <a:r>
              <a:rPr lang="en-GB" sz="1800" dirty="0" smtClean="0"/>
              <a:t>Global </a:t>
            </a:r>
            <a:r>
              <a:rPr lang="en-GB" sz="1800" dirty="0"/>
              <a:t>Union</a:t>
            </a:r>
            <a:endParaRPr lang="sk-SK" sz="1800" dirty="0"/>
          </a:p>
          <a:p>
            <a:pPr algn="l"/>
            <a:endParaRPr lang="en-GB" sz="1200" dirty="0" smtClean="0"/>
          </a:p>
          <a:p>
            <a:pPr algn="l"/>
            <a:endParaRPr lang="sk-SK" sz="1200" dirty="0" smtClean="0"/>
          </a:p>
          <a:p>
            <a:pPr algn="l"/>
            <a:endParaRPr lang="sk-SK" sz="120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sk-SK" sz="12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618803" y="548680"/>
            <a:ext cx="7920880" cy="57606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sk-SK" sz="1600" b="1" kern="0" dirty="0" smtClean="0">
                <a:solidFill>
                  <a:schemeClr val="accent2"/>
                </a:solidFill>
                <a:latin typeface="Calibri" pitchFamily="34" charset="0"/>
              </a:rPr>
              <a:t>                      Odborový zväz pracovníkov peňažníctva a poisťovníctva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sk-SK" sz="1600" b="1" kern="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sk-SK" sz="1600" b="1" kern="0" dirty="0" smtClean="0">
                <a:solidFill>
                  <a:schemeClr val="accent2"/>
                </a:solidFill>
                <a:latin typeface="Calibri" pitchFamily="34" charset="0"/>
              </a:rPr>
              <a:t>____________________________________________________________________________</a:t>
            </a:r>
            <a:endParaRPr kumimoji="0" lang="sk-SK" sz="16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7" descr="diplom_O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621" y="529780"/>
            <a:ext cx="1113606" cy="59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sk-SK" sz="1800" b="1" dirty="0"/>
          </a:p>
          <a:p>
            <a:pPr>
              <a:lnSpc>
                <a:spcPct val="80000"/>
              </a:lnSpc>
              <a:buFontTx/>
              <a:buNone/>
            </a:pPr>
            <a:endParaRPr lang="sk-SK" sz="1800" b="1" dirty="0"/>
          </a:p>
          <a:p>
            <a:pPr>
              <a:lnSpc>
                <a:spcPct val="80000"/>
              </a:lnSpc>
              <a:buFontTx/>
              <a:buNone/>
            </a:pPr>
            <a:endParaRPr lang="sk-SK" sz="2400" b="1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sk-SK" sz="1800" dirty="0" err="1"/>
              <a:t>The</a:t>
            </a:r>
            <a:r>
              <a:rPr lang="sk-SK" sz="2400" b="1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sk-SK" sz="1800" dirty="0" err="1" smtClean="0"/>
              <a:t>overvi</a:t>
            </a:r>
            <a:r>
              <a:rPr lang="sk-SK" sz="1800" dirty="0" err="1"/>
              <a:t>e</a:t>
            </a:r>
            <a:r>
              <a:rPr lang="sk-SK" sz="1800" dirty="0" err="1" smtClean="0"/>
              <a:t>w</a:t>
            </a:r>
            <a:r>
              <a:rPr lang="sk-SK" sz="1800" dirty="0" smtClean="0"/>
              <a:t> </a:t>
            </a:r>
            <a:r>
              <a:rPr lang="sk-SK" sz="1800" dirty="0" err="1"/>
              <a:t>of</a:t>
            </a:r>
            <a:r>
              <a:rPr lang="sk-SK" sz="1800" dirty="0"/>
              <a:t> </a:t>
            </a:r>
            <a:r>
              <a:rPr lang="sk-SK" sz="1800" dirty="0" err="1"/>
              <a:t>the</a:t>
            </a:r>
            <a:r>
              <a:rPr lang="sk-SK" sz="1800" dirty="0"/>
              <a:t> </a:t>
            </a:r>
            <a:r>
              <a:rPr lang="sk-SK" sz="1800" dirty="0" err="1"/>
              <a:t>structure</a:t>
            </a:r>
            <a:r>
              <a:rPr lang="sk-SK" sz="1800" dirty="0"/>
              <a:t> </a:t>
            </a:r>
            <a:r>
              <a:rPr lang="sk-SK" sz="1800" dirty="0" err="1"/>
              <a:t>of</a:t>
            </a:r>
            <a:r>
              <a:rPr lang="sk-SK" sz="1800" dirty="0"/>
              <a:t> </a:t>
            </a:r>
            <a:r>
              <a:rPr lang="sk-SK" sz="1800" dirty="0" err="1" smtClean="0"/>
              <a:t>the</a:t>
            </a:r>
            <a:r>
              <a:rPr lang="sk-SK" sz="1800" dirty="0" smtClean="0"/>
              <a:t> OZ </a:t>
            </a:r>
            <a:r>
              <a:rPr lang="sk-SK" sz="1800" dirty="0" err="1" smtClean="0"/>
              <a:t>PPaP</a:t>
            </a:r>
            <a:endParaRPr lang="sk-SK" sz="1800" dirty="0" smtClean="0"/>
          </a:p>
          <a:p>
            <a:pPr marL="0" indent="0">
              <a:lnSpc>
                <a:spcPct val="80000"/>
              </a:lnSpc>
              <a:buNone/>
            </a:pPr>
            <a:endParaRPr lang="sk-SK" sz="1800" dirty="0" smtClean="0"/>
          </a:p>
          <a:p>
            <a:pPr>
              <a:lnSpc>
                <a:spcPct val="80000"/>
              </a:lnSpc>
            </a:pPr>
            <a:r>
              <a:rPr lang="en-GB" sz="1800" dirty="0" smtClean="0"/>
              <a:t>Number of banks  13 from 2</a:t>
            </a:r>
            <a:r>
              <a:rPr lang="sk-SK" sz="1800" dirty="0" smtClean="0"/>
              <a:t>7 </a:t>
            </a:r>
            <a:r>
              <a:rPr lang="en-GB" sz="1800" dirty="0" smtClean="0"/>
              <a:t>which operate on SK market</a:t>
            </a:r>
            <a:r>
              <a:rPr lang="sk-SK" sz="1800" dirty="0" smtClean="0"/>
              <a:t>. </a:t>
            </a:r>
            <a:r>
              <a:rPr lang="sk-SK" sz="1800" dirty="0" err="1" smtClean="0"/>
              <a:t>All</a:t>
            </a:r>
            <a:r>
              <a:rPr lang="sk-SK" sz="1800" dirty="0" smtClean="0"/>
              <a:t> </a:t>
            </a:r>
            <a:r>
              <a:rPr lang="sk-SK" sz="1800" dirty="0" err="1" smtClean="0"/>
              <a:t>of</a:t>
            </a:r>
            <a:r>
              <a:rPr lang="sk-SK" sz="1800" dirty="0" smtClean="0"/>
              <a:t> </a:t>
            </a:r>
            <a:r>
              <a:rPr lang="sk-SK" sz="1800" dirty="0" err="1" smtClean="0"/>
              <a:t>them</a:t>
            </a:r>
            <a:r>
              <a:rPr lang="sk-SK" sz="1800" dirty="0" smtClean="0"/>
              <a:t>,</a:t>
            </a:r>
            <a:r>
              <a:rPr lang="en-GB" sz="1800" dirty="0" smtClean="0"/>
              <a:t> except </a:t>
            </a:r>
            <a:r>
              <a:rPr lang="sk-SK" sz="1800" dirty="0" smtClean="0"/>
              <a:t>5,</a:t>
            </a:r>
            <a:r>
              <a:rPr lang="en-GB" sz="1800" dirty="0" smtClean="0"/>
              <a:t> have foreign owners </a:t>
            </a:r>
            <a:br>
              <a:rPr lang="en-GB" sz="1800" dirty="0" smtClean="0"/>
            </a:br>
            <a:r>
              <a:rPr lang="en-GB" sz="1800" dirty="0" smtClean="0"/>
              <a:t>(</a:t>
            </a:r>
          </a:p>
          <a:p>
            <a:pPr>
              <a:lnSpc>
                <a:spcPct val="80000"/>
              </a:lnSpc>
            </a:pPr>
            <a:r>
              <a:rPr lang="en-GB" sz="1800" dirty="0" smtClean="0"/>
              <a:t>Number of insurance companies 6 from</a:t>
            </a:r>
            <a:r>
              <a:rPr lang="sk-SK" sz="1800" dirty="0" smtClean="0"/>
              <a:t>15</a:t>
            </a:r>
          </a:p>
          <a:p>
            <a:pPr>
              <a:lnSpc>
                <a:spcPct val="80000"/>
              </a:lnSpc>
            </a:pPr>
            <a:endParaRPr lang="en-GB" sz="1800" dirty="0" smtClean="0"/>
          </a:p>
          <a:p>
            <a:pPr>
              <a:lnSpc>
                <a:spcPct val="80000"/>
              </a:lnSpc>
            </a:pPr>
            <a:r>
              <a:rPr lang="en-GB" sz="1800" dirty="0" smtClean="0"/>
              <a:t>Membership in banking sector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r>
              <a:rPr lang="en-GB" sz="1800" dirty="0" smtClean="0"/>
              <a:t>	Number of trade unionists  		  3 444/18,5 % 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r>
              <a:rPr lang="en-GB" sz="1800" dirty="0" smtClean="0"/>
              <a:t>	Number of employees</a:t>
            </a:r>
            <a:r>
              <a:rPr lang="sk-SK" sz="1800" dirty="0" smtClean="0"/>
              <a:t>*</a:t>
            </a:r>
            <a:r>
              <a:rPr lang="en-GB" sz="1800" dirty="0" smtClean="0"/>
              <a:t>			18 639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endParaRPr lang="en-GB" sz="1800" dirty="0" smtClean="0"/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n-GB" sz="1800" dirty="0" smtClean="0"/>
              <a:t>Membership in insurance sector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r>
              <a:rPr lang="en-GB" sz="1800" dirty="0" smtClean="0"/>
              <a:t>	Number of trade unionists  		  1 328/16,3 % 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r>
              <a:rPr lang="en-GB" sz="1800" dirty="0" smtClean="0"/>
              <a:t>	Number of employees</a:t>
            </a:r>
            <a:r>
              <a:rPr lang="sk-SK" sz="1800" dirty="0" smtClean="0"/>
              <a:t>*</a:t>
            </a:r>
            <a:r>
              <a:rPr lang="en-GB" sz="1800" dirty="0" smtClean="0"/>
              <a:t>	</a:t>
            </a:r>
            <a:r>
              <a:rPr lang="sk-SK" sz="1800" dirty="0" smtClean="0"/>
              <a:t>		  8 169</a:t>
            </a:r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endParaRPr lang="sk-SK" sz="1800" dirty="0" smtClean="0"/>
          </a:p>
          <a:p>
            <a:pPr marL="0" indent="0">
              <a:lnSpc>
                <a:spcPct val="80000"/>
              </a:lnSpc>
              <a:buClr>
                <a:srgbClr val="FFC000"/>
              </a:buClr>
              <a:buNone/>
            </a:pPr>
            <a:r>
              <a:rPr lang="sk-SK" sz="1200" dirty="0" smtClean="0"/>
              <a:t>*in bank/</a:t>
            </a:r>
            <a:r>
              <a:rPr lang="sk-SK" sz="1200" dirty="0" err="1" smtClean="0"/>
              <a:t>insurance</a:t>
            </a:r>
            <a:r>
              <a:rPr lang="sk-SK" sz="1200" dirty="0" smtClean="0"/>
              <a:t> </a:t>
            </a:r>
            <a:r>
              <a:rPr lang="sk-SK" sz="1200" dirty="0" err="1" smtClean="0"/>
              <a:t>company</a:t>
            </a:r>
            <a:r>
              <a:rPr lang="sk-SK" sz="1200" dirty="0" smtClean="0"/>
              <a:t> </a:t>
            </a:r>
            <a:r>
              <a:rPr lang="sk-SK" sz="1200" dirty="0" err="1" smtClean="0"/>
              <a:t>where</a:t>
            </a:r>
            <a:r>
              <a:rPr lang="sk-SK" sz="1200" dirty="0" smtClean="0"/>
              <a:t> </a:t>
            </a:r>
            <a:r>
              <a:rPr lang="sk-SK" sz="1200" dirty="0" err="1" smtClean="0"/>
              <a:t>is</a:t>
            </a:r>
            <a:r>
              <a:rPr lang="sk-SK" sz="1200" dirty="0" smtClean="0"/>
              <a:t> TU </a:t>
            </a:r>
            <a:r>
              <a:rPr lang="sk-SK" sz="1200" dirty="0" err="1" smtClean="0"/>
              <a:t>organization</a:t>
            </a:r>
            <a:endParaRPr lang="sk-SK" sz="1200" dirty="0" smtClean="0"/>
          </a:p>
          <a:p>
            <a:pPr>
              <a:lnSpc>
                <a:spcPct val="80000"/>
              </a:lnSpc>
              <a:buClr>
                <a:srgbClr val="FFC000"/>
              </a:buClr>
              <a:buFont typeface="Wingdings" pitchFamily="2" charset="2"/>
              <a:buChar char="q"/>
            </a:pPr>
            <a:endParaRPr lang="sk-SK" sz="20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sk-SK" sz="2400" b="1" dirty="0">
              <a:solidFill>
                <a:schemeClr val="accent2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sk-SK" sz="2400" dirty="0" smtClean="0"/>
          </a:p>
          <a:p>
            <a:pPr>
              <a:lnSpc>
                <a:spcPct val="80000"/>
              </a:lnSpc>
              <a:buFontTx/>
              <a:buNone/>
            </a:pPr>
            <a:endParaRPr lang="sk-SK" sz="2400" dirty="0" smtClean="0"/>
          </a:p>
          <a:p>
            <a:pPr>
              <a:lnSpc>
                <a:spcPct val="80000"/>
              </a:lnSpc>
              <a:buFontTx/>
              <a:buNone/>
            </a:pPr>
            <a:endParaRPr lang="sk-SK" sz="1400" dirty="0" smtClean="0">
              <a:solidFill>
                <a:schemeClr val="accent2"/>
              </a:solidFill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539552" y="404664"/>
            <a:ext cx="8229600" cy="71913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sk-SK" sz="1600" b="1" kern="0" dirty="0" smtClean="0">
                <a:solidFill>
                  <a:schemeClr val="accent2"/>
                </a:solidFill>
                <a:latin typeface="Calibri" pitchFamily="34" charset="0"/>
              </a:rPr>
              <a:t>__________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sk-SK" sz="1600" b="1" kern="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sk-SK" sz="1600" b="1" kern="0" dirty="0" smtClean="0">
                <a:solidFill>
                  <a:schemeClr val="accent2"/>
                </a:solidFill>
                <a:latin typeface="Calibri" pitchFamily="34" charset="0"/>
              </a:rPr>
              <a:t>________________________________________________________________</a:t>
            </a:r>
            <a:endParaRPr kumimoji="0" lang="sk-SK" sz="16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7" descr="diplom_O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621" y="529780"/>
            <a:ext cx="1113606" cy="59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5174"/>
            <a:ext cx="8363272" cy="5832177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sk-SK" sz="2400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sk-SK" sz="2400" b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alibri" pitchFamily="34" charset="0"/>
              </a:rPr>
              <a:t>Basic overview of the situation in Slovakia</a:t>
            </a:r>
          </a:p>
          <a:p>
            <a:pPr marL="0" indent="0">
              <a:buNone/>
            </a:pPr>
            <a:endParaRPr lang="en-US" sz="2400" b="1" dirty="0" smtClean="0">
              <a:latin typeface="Calibri" pitchFamily="34" charset="0"/>
            </a:endParaRPr>
          </a:p>
          <a:p>
            <a:r>
              <a:rPr lang="en-US" sz="1800" dirty="0" smtClean="0"/>
              <a:t>In Slovakia there hasn´t existed national Collective Agreement in banking sector since 2016</a:t>
            </a:r>
            <a:r>
              <a:rPr lang="sk-SK" sz="1800" dirty="0" smtClean="0"/>
              <a:t> </a:t>
            </a:r>
            <a:r>
              <a:rPr lang="sk-SK" sz="1800" dirty="0" err="1" smtClean="0"/>
              <a:t>therefore</a:t>
            </a:r>
            <a:r>
              <a:rPr lang="sk-SK" sz="1800" dirty="0" smtClean="0"/>
              <a:t> e</a:t>
            </a:r>
            <a:r>
              <a:rPr lang="en-US" sz="1800" dirty="0" smtClean="0"/>
              <a:t>employment of disable employees can´t be solved on the national level. There are some provision in the collective agreements in some banks like, for example more, days off for employees with disabled children.</a:t>
            </a:r>
          </a:p>
          <a:p>
            <a:endParaRPr lang="en-US" sz="1800" dirty="0" smtClean="0"/>
          </a:p>
          <a:p>
            <a:r>
              <a:rPr lang="en-US" sz="1800" dirty="0" smtClean="0"/>
              <a:t>Based on valid legislation companies are obliged to employ the disabled people only in case there is 3,2% of unemployed people registered as disable.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There are different level of disability and because of GDPR employer is not always able to identify who from its employees is disabled.</a:t>
            </a:r>
            <a:endParaRPr lang="en-US" sz="2400" dirty="0" smtClean="0"/>
          </a:p>
          <a:p>
            <a:pPr marL="0" indent="0">
              <a:lnSpc>
                <a:spcPct val="90000"/>
              </a:lnSpc>
              <a:buNone/>
            </a:pPr>
            <a:endParaRPr lang="sk-SK" sz="2400" dirty="0"/>
          </a:p>
          <a:p>
            <a:pPr marL="0" indent="0">
              <a:lnSpc>
                <a:spcPct val="90000"/>
              </a:lnSpc>
              <a:buNone/>
            </a:pPr>
            <a:endParaRPr lang="sk-SK" sz="2400" dirty="0" smtClean="0"/>
          </a:p>
          <a:p>
            <a:pPr marL="0" indent="0">
              <a:lnSpc>
                <a:spcPct val="90000"/>
              </a:lnSpc>
              <a:buNone/>
            </a:pPr>
            <a:endParaRPr lang="sk-SK" sz="2400" dirty="0"/>
          </a:p>
          <a:p>
            <a:pPr marL="0" indent="0">
              <a:lnSpc>
                <a:spcPct val="90000"/>
              </a:lnSpc>
              <a:buNone/>
            </a:pPr>
            <a:endParaRPr lang="sk-SK" sz="2400" dirty="0" smtClean="0"/>
          </a:p>
          <a:p>
            <a:pPr marL="0" indent="0">
              <a:lnSpc>
                <a:spcPct val="90000"/>
              </a:lnSpc>
              <a:buNone/>
            </a:pPr>
            <a:endParaRPr lang="sk-SK" sz="2400" dirty="0"/>
          </a:p>
          <a:p>
            <a:pPr marL="0" indent="0">
              <a:lnSpc>
                <a:spcPct val="90000"/>
              </a:lnSpc>
              <a:buNone/>
            </a:pPr>
            <a:endParaRPr lang="sk-SK" sz="2400" dirty="0" smtClean="0"/>
          </a:p>
          <a:p>
            <a:pPr>
              <a:lnSpc>
                <a:spcPct val="90000"/>
              </a:lnSpc>
            </a:pPr>
            <a:endParaRPr lang="sk-SK" sz="1000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539552" y="332656"/>
            <a:ext cx="8229600" cy="719138"/>
          </a:xfrm>
          <a:prstGeom prst="rect">
            <a:avLst/>
          </a:prstGeom>
        </p:spPr>
        <p:txBody>
          <a:bodyPr/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</a:pPr>
            <a:endParaRPr lang="sk-SK" sz="1600" b="1" dirty="0">
              <a:solidFill>
                <a:srgbClr val="FF0000"/>
              </a:solidFill>
              <a:latin typeface="Calibri" pitchFamily="34" charset="0"/>
            </a:endParaRP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</a:pPr>
            <a:endParaRPr lang="sk-SK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sk-SK" sz="1600" b="1" kern="0" dirty="0" smtClean="0">
                <a:solidFill>
                  <a:schemeClr val="accent2"/>
                </a:solidFill>
                <a:latin typeface="Calibri" pitchFamily="34" charset="0"/>
              </a:rPr>
              <a:t>____________________________________________________________________________</a:t>
            </a:r>
            <a:endParaRPr kumimoji="0" lang="sk-SK" sz="16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7" descr="diplom_O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118745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289</Words>
  <Application>Microsoft Office PowerPoint</Application>
  <PresentationFormat>Presentazione su schermo 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Default Design</vt:lpstr>
      <vt:lpstr>   </vt:lpstr>
      <vt:lpstr>Presentazione standard di PowerPoint</vt:lpstr>
      <vt:lpstr>Presentazione standard di PowerPoint</vt:lpstr>
      <vt:lpstr>Presentazione standard di PowerPoint</vt:lpstr>
    </vt:vector>
  </TitlesOfParts>
  <Company>vub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smichalek</dc:creator>
  <cp:lastModifiedBy>Luciano Malvolti</cp:lastModifiedBy>
  <cp:revision>401</cp:revision>
  <cp:lastPrinted>2017-03-13T07:58:32Z</cp:lastPrinted>
  <dcterms:created xsi:type="dcterms:W3CDTF">2008-03-07T14:01:09Z</dcterms:created>
  <dcterms:modified xsi:type="dcterms:W3CDTF">2019-10-08T15:20:52Z</dcterms:modified>
</cp:coreProperties>
</file>