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3" r:id="rId4"/>
    <p:sldId id="264" r:id="rId5"/>
    <p:sldId id="267" r:id="rId6"/>
    <p:sldId id="261" r:id="rId7"/>
    <p:sldId id="266" r:id="rId8"/>
    <p:sldId id="268" r:id="rId9"/>
    <p:sldId id="270" r:id="rId10"/>
    <p:sldId id="269" r:id="rId11"/>
    <p:sldId id="273" r:id="rId12"/>
    <p:sldId id="274" r:id="rId13"/>
    <p:sldId id="275" r:id="rId14"/>
    <p:sldId id="271" r:id="rId15"/>
    <p:sldId id="272" r:id="rId16"/>
    <p:sldId id="276" r:id="rId17"/>
    <p:sldId id="277" r:id="rId18"/>
    <p:sldId id="279" r:id="rId19"/>
    <p:sldId id="281" r:id="rId20"/>
    <p:sldId id="280" r:id="rId21"/>
    <p:sldId id="282" r:id="rId22"/>
    <p:sldId id="260" r:id="rId23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9B93"/>
    <a:srgbClr val="E4BBB6"/>
    <a:srgbClr val="8C383A"/>
    <a:srgbClr val="692020"/>
    <a:srgbClr val="BCBCBC"/>
    <a:srgbClr val="923236"/>
    <a:srgbClr val="241605"/>
    <a:srgbClr val="C289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3" autoAdjust="0"/>
    <p:restoredTop sz="84799" autoAdjust="0"/>
  </p:normalViewPr>
  <p:slideViewPr>
    <p:cSldViewPr>
      <p:cViewPr>
        <p:scale>
          <a:sx n="64" d="100"/>
          <a:sy n="64" d="100"/>
        </p:scale>
        <p:origin x="-155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lucia\CELSI%20Dropbox\Lucia%20Kovacova\Lucia_data_release\Mifid\workers%20survey\workers%20-%20summary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lucia\CELSI%20Dropbox\Lucia%20Kovacova\Lucia_data_release\Mifid\workers%20survey\workers%20-%20summary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lucia\CELSI%20Dropbox\Lucia%20Kovacova\Lucia_data_release\Mifid\workers%20survey\workers%20-%20summary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lucia\CELSI%20Dropbox\Lucia%20Kovacova\Lucia_data_release\Mifid\workers%20survey\workers%20-%20summary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lucia\CELSI%20Dropbox\Lucia%20Kovacova\Lucia_data_release\Mifid\workers%20survey\workers%20-%20summar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/>
              <a:t>Please rate to what extent you are satisfied with (N=709):</a:t>
            </a:r>
            <a:endParaRPr lang="cs-CZ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'Question 17'!$F$9</c:f>
              <c:strCache>
                <c:ptCount val="1"/>
                <c:pt idx="0">
                  <c:v>Very satisfied</c:v>
                </c:pt>
              </c:strCache>
            </c:strRef>
          </c:tx>
          <c:spPr>
            <a:solidFill>
              <a:schemeClr val="accent1">
                <a:shade val="5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17'!$E$10:$E$12</c:f>
              <c:strCache>
                <c:ptCount val="3"/>
                <c:pt idx="0">
                  <c:v>Amount of time you receive from your employer to prepare for mandatory tests/fulfilling requirements for acquiring certificates necessary for executing your tasks</c:v>
                </c:pt>
                <c:pt idx="1">
                  <c:v>Assistance/support provided by your employer to prepare for the mandatory tests/fulfilling requirement for acquiring certificates necessary for</c:v>
                </c:pt>
                <c:pt idx="2">
                  <c:v>Assistance you are provided by your employer to adapt to these new requirements</c:v>
                </c:pt>
              </c:strCache>
            </c:strRef>
          </c:cat>
          <c:val>
            <c:numRef>
              <c:f>'Question 17'!$F$10:$F$12</c:f>
              <c:numCache>
                <c:formatCode>0%</c:formatCode>
                <c:ptCount val="3"/>
                <c:pt idx="0">
                  <c:v>0.12659999999999999</c:v>
                </c:pt>
                <c:pt idx="1">
                  <c:v>0.1181</c:v>
                </c:pt>
                <c:pt idx="2">
                  <c:v>0.1172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17-4308-B23D-53BD484E3DB7}"/>
            </c:ext>
          </c:extLst>
        </c:ser>
        <c:ser>
          <c:idx val="1"/>
          <c:order val="1"/>
          <c:tx>
            <c:strRef>
              <c:f>'Question 17'!$G$9</c:f>
              <c:strCache>
                <c:ptCount val="1"/>
                <c:pt idx="0">
                  <c:v>Satisfied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17'!$E$10:$E$12</c:f>
              <c:strCache>
                <c:ptCount val="3"/>
                <c:pt idx="0">
                  <c:v>Amount of time you receive from your employer to prepare for mandatory tests/fulfilling requirements for acquiring certificates necessary for executing your tasks</c:v>
                </c:pt>
                <c:pt idx="1">
                  <c:v>Assistance/support provided by your employer to prepare for the mandatory tests/fulfilling requirement for acquiring certificates necessary for</c:v>
                </c:pt>
                <c:pt idx="2">
                  <c:v>Assistance you are provided by your employer to adapt to these new requirements</c:v>
                </c:pt>
              </c:strCache>
            </c:strRef>
          </c:cat>
          <c:val>
            <c:numRef>
              <c:f>'Question 17'!$G$10:$G$12</c:f>
              <c:numCache>
                <c:formatCode>0%</c:formatCode>
                <c:ptCount val="3"/>
                <c:pt idx="0">
                  <c:v>0.25740000000000002</c:v>
                </c:pt>
                <c:pt idx="1">
                  <c:v>0.27710000000000001</c:v>
                </c:pt>
                <c:pt idx="2">
                  <c:v>0.2712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817-4308-B23D-53BD484E3DB7}"/>
            </c:ext>
          </c:extLst>
        </c:ser>
        <c:ser>
          <c:idx val="2"/>
          <c:order val="2"/>
          <c:tx>
            <c:strRef>
              <c:f>'Question 17'!$H$9</c:f>
              <c:strCache>
                <c:ptCount val="1"/>
                <c:pt idx="0">
                  <c:v>Moderately satisfied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17'!$E$10:$E$12</c:f>
              <c:strCache>
                <c:ptCount val="3"/>
                <c:pt idx="0">
                  <c:v>Amount of time you receive from your employer to prepare for mandatory tests/fulfilling requirements for acquiring certificates necessary for executing your tasks</c:v>
                </c:pt>
                <c:pt idx="1">
                  <c:v>Assistance/support provided by your employer to prepare for the mandatory tests/fulfilling requirement for acquiring certificates necessary for</c:v>
                </c:pt>
                <c:pt idx="2">
                  <c:v>Assistance you are provided by your employer to adapt to these new requirements</c:v>
                </c:pt>
              </c:strCache>
            </c:strRef>
          </c:cat>
          <c:val>
            <c:numRef>
              <c:f>'Question 17'!$H$10:$H$12</c:f>
              <c:numCache>
                <c:formatCode>0%</c:formatCode>
                <c:ptCount val="3"/>
                <c:pt idx="0">
                  <c:v>0.21379999999999999</c:v>
                </c:pt>
                <c:pt idx="1">
                  <c:v>0.21659999999999999</c:v>
                </c:pt>
                <c:pt idx="2">
                  <c:v>0.2218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817-4308-B23D-53BD484E3DB7}"/>
            </c:ext>
          </c:extLst>
        </c:ser>
        <c:ser>
          <c:idx val="3"/>
          <c:order val="3"/>
          <c:tx>
            <c:strRef>
              <c:f>'Question 17'!$I$9</c:f>
              <c:strCache>
                <c:ptCount val="1"/>
                <c:pt idx="0">
                  <c:v>Partly satisfied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17'!$E$10:$E$12</c:f>
              <c:strCache>
                <c:ptCount val="3"/>
                <c:pt idx="0">
                  <c:v>Amount of time you receive from your employer to prepare for mandatory tests/fulfilling requirements for acquiring certificates necessary for executing your tasks</c:v>
                </c:pt>
                <c:pt idx="1">
                  <c:v>Assistance/support provided by your employer to prepare for the mandatory tests/fulfilling requirement for acquiring certificates necessary for</c:v>
                </c:pt>
                <c:pt idx="2">
                  <c:v>Assistance you are provided by your employer to adapt to these new requirements</c:v>
                </c:pt>
              </c:strCache>
            </c:strRef>
          </c:cat>
          <c:val>
            <c:numRef>
              <c:f>'Question 17'!$I$10:$I$12</c:f>
              <c:numCache>
                <c:formatCode>0%</c:formatCode>
                <c:ptCount val="3"/>
                <c:pt idx="0">
                  <c:v>0.18709999999999999</c:v>
                </c:pt>
                <c:pt idx="1">
                  <c:v>0.19550000000000001</c:v>
                </c:pt>
                <c:pt idx="2">
                  <c:v>0.2006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817-4308-B23D-53BD484E3DB7}"/>
            </c:ext>
          </c:extLst>
        </c:ser>
        <c:ser>
          <c:idx val="4"/>
          <c:order val="4"/>
          <c:tx>
            <c:strRef>
              <c:f>'Question 17'!$J$9</c:f>
              <c:strCache>
                <c:ptCount val="1"/>
                <c:pt idx="0">
                  <c:v>Not satisfied at all</c:v>
                </c:pt>
              </c:strCache>
            </c:strRef>
          </c:tx>
          <c:spPr>
            <a:solidFill>
              <a:schemeClr val="accent1">
                <a:tint val="54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17'!$E$10:$E$12</c:f>
              <c:strCache>
                <c:ptCount val="3"/>
                <c:pt idx="0">
                  <c:v>Amount of time you receive from your employer to prepare for mandatory tests/fulfilling requirements for acquiring certificates necessary for executing your tasks</c:v>
                </c:pt>
                <c:pt idx="1">
                  <c:v>Assistance/support provided by your employer to prepare for the mandatory tests/fulfilling requirement for acquiring certificates necessary for</c:v>
                </c:pt>
                <c:pt idx="2">
                  <c:v>Assistance you are provided by your employer to adapt to these new requirements</c:v>
                </c:pt>
              </c:strCache>
            </c:strRef>
          </c:cat>
          <c:val>
            <c:numRef>
              <c:f>'Question 17'!$J$10:$J$12</c:f>
              <c:numCache>
                <c:formatCode>0%</c:formatCode>
                <c:ptCount val="3"/>
                <c:pt idx="0">
                  <c:v>0.1772</c:v>
                </c:pt>
                <c:pt idx="1">
                  <c:v>0.15049999999999999</c:v>
                </c:pt>
                <c:pt idx="2">
                  <c:v>0.14119999999999999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817-4308-B23D-53BD484E3D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6433536"/>
        <c:axId val="146435072"/>
      </c:barChart>
      <c:catAx>
        <c:axId val="1464335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6435072"/>
        <c:crosses val="autoZero"/>
        <c:auto val="1"/>
        <c:lblAlgn val="ctr"/>
        <c:lblOffset val="100"/>
        <c:noMultiLvlLbl val="0"/>
      </c:catAx>
      <c:valAx>
        <c:axId val="1464350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6433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 dirty="0" err="1"/>
              <a:t>Please</a:t>
            </a:r>
            <a:r>
              <a:rPr lang="cs-CZ" b="1" dirty="0"/>
              <a:t> </a:t>
            </a:r>
            <a:r>
              <a:rPr lang="cs-CZ" b="1" dirty="0" err="1"/>
              <a:t>rate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importance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skills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executing</a:t>
            </a:r>
            <a:r>
              <a:rPr lang="cs-CZ" b="1" dirty="0"/>
              <a:t> </a:t>
            </a:r>
            <a:r>
              <a:rPr lang="cs-CZ" b="1" dirty="0" err="1"/>
              <a:t>your</a:t>
            </a:r>
            <a:r>
              <a:rPr lang="cs-CZ" b="1" dirty="0"/>
              <a:t> </a:t>
            </a:r>
            <a:r>
              <a:rPr lang="cs-CZ" b="1" dirty="0" err="1"/>
              <a:t>job</a:t>
            </a:r>
            <a:r>
              <a:rPr lang="cs-CZ" b="1" dirty="0"/>
              <a:t> </a:t>
            </a:r>
            <a:r>
              <a:rPr lang="cs-CZ" b="1" dirty="0" err="1"/>
              <a:t>effectively</a:t>
            </a:r>
            <a:r>
              <a:rPr lang="en-GB" b="1" dirty="0"/>
              <a:t>(N=709)</a:t>
            </a:r>
            <a:endParaRPr lang="cs-CZ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'Question 19'!$Q$3</c:f>
              <c:strCache>
                <c:ptCount val="1"/>
                <c:pt idx="0">
                  <c:v>Very important</c:v>
                </c:pt>
              </c:strCache>
            </c:strRef>
          </c:tx>
          <c:spPr>
            <a:solidFill>
              <a:schemeClr val="accent1">
                <a:shade val="5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19'!$P$4:$P$13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19'!$Q$4:$Q$13</c:f>
              <c:numCache>
                <c:formatCode>0%</c:formatCode>
                <c:ptCount val="10"/>
                <c:pt idx="0">
                  <c:v>0.49930000000000002</c:v>
                </c:pt>
                <c:pt idx="1">
                  <c:v>0.57789999999999997</c:v>
                </c:pt>
                <c:pt idx="2">
                  <c:v>0.60250000000000004</c:v>
                </c:pt>
                <c:pt idx="3">
                  <c:v>0.47810000000000002</c:v>
                </c:pt>
                <c:pt idx="4">
                  <c:v>0.47670000000000001</c:v>
                </c:pt>
                <c:pt idx="5">
                  <c:v>0.54200000000000004</c:v>
                </c:pt>
                <c:pt idx="6">
                  <c:v>0.26350000000000001</c:v>
                </c:pt>
                <c:pt idx="7">
                  <c:v>0.25</c:v>
                </c:pt>
                <c:pt idx="8">
                  <c:v>0.62020000000000008</c:v>
                </c:pt>
                <c:pt idx="9">
                  <c:v>0.41110000000000002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19-445A-A568-B7BC47387B81}"/>
            </c:ext>
          </c:extLst>
        </c:ser>
        <c:ser>
          <c:idx val="1"/>
          <c:order val="1"/>
          <c:tx>
            <c:strRef>
              <c:f>'Question 19'!$R$3</c:f>
              <c:strCache>
                <c:ptCount val="1"/>
                <c:pt idx="0">
                  <c:v>Important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19'!$P$4:$P$13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19'!$R$4:$R$13</c:f>
              <c:numCache>
                <c:formatCode>0%</c:formatCode>
                <c:ptCount val="10"/>
                <c:pt idx="0">
                  <c:v>0.37269999999999998</c:v>
                </c:pt>
                <c:pt idx="1">
                  <c:v>0.26350000000000001</c:v>
                </c:pt>
                <c:pt idx="2">
                  <c:v>0.30130000000000001</c:v>
                </c:pt>
                <c:pt idx="3">
                  <c:v>0.39040000000000002</c:v>
                </c:pt>
                <c:pt idx="4">
                  <c:v>0.35930000000000001</c:v>
                </c:pt>
                <c:pt idx="5">
                  <c:v>0.37409999999999999</c:v>
                </c:pt>
                <c:pt idx="6">
                  <c:v>0.33850000000000002</c:v>
                </c:pt>
                <c:pt idx="7">
                  <c:v>0.33520000000000011</c:v>
                </c:pt>
                <c:pt idx="8">
                  <c:v>0.29730000000000001</c:v>
                </c:pt>
                <c:pt idx="9">
                  <c:v>0.36840000000000012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019-445A-A568-B7BC47387B81}"/>
            </c:ext>
          </c:extLst>
        </c:ser>
        <c:ser>
          <c:idx val="2"/>
          <c:order val="2"/>
          <c:tx>
            <c:strRef>
              <c:f>'Question 19'!$S$3</c:f>
              <c:strCache>
                <c:ptCount val="1"/>
                <c:pt idx="0">
                  <c:v>Moderately important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19'!$P$4:$P$13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19'!$S$4:$S$13</c:f>
              <c:numCache>
                <c:formatCode>0%</c:formatCode>
                <c:ptCount val="10"/>
                <c:pt idx="0">
                  <c:v>8.2500000000000004E-2</c:v>
                </c:pt>
                <c:pt idx="1">
                  <c:v>8.7799999999999989E-2</c:v>
                </c:pt>
                <c:pt idx="2">
                  <c:v>6.7900000000000002E-2</c:v>
                </c:pt>
                <c:pt idx="3">
                  <c:v>0.11169999999999999</c:v>
                </c:pt>
                <c:pt idx="4">
                  <c:v>0.11459999999999999</c:v>
                </c:pt>
                <c:pt idx="5">
                  <c:v>6.9699999999999998E-2</c:v>
                </c:pt>
                <c:pt idx="6">
                  <c:v>0.24360000000000001</c:v>
                </c:pt>
                <c:pt idx="7">
                  <c:v>0.2472</c:v>
                </c:pt>
                <c:pt idx="8">
                  <c:v>5.2600000000000001E-2</c:v>
                </c:pt>
                <c:pt idx="9">
                  <c:v>0.12659999999999999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019-445A-A568-B7BC47387B81}"/>
            </c:ext>
          </c:extLst>
        </c:ser>
        <c:ser>
          <c:idx val="3"/>
          <c:order val="3"/>
          <c:tx>
            <c:strRef>
              <c:f>'Question 19'!$T$3</c:f>
              <c:strCache>
                <c:ptCount val="1"/>
                <c:pt idx="0">
                  <c:v>Slightly important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19'!$P$4:$P$13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19'!$T$4:$T$13</c:f>
              <c:numCache>
                <c:formatCode>0%</c:formatCode>
                <c:ptCount val="10"/>
                <c:pt idx="0">
                  <c:v>2.7E-2</c:v>
                </c:pt>
                <c:pt idx="1">
                  <c:v>3.2599999999999997E-2</c:v>
                </c:pt>
                <c:pt idx="2">
                  <c:v>1.7000000000000001E-2</c:v>
                </c:pt>
                <c:pt idx="3">
                  <c:v>8.5000000000000006E-3</c:v>
                </c:pt>
                <c:pt idx="4">
                  <c:v>3.5400000000000001E-2</c:v>
                </c:pt>
                <c:pt idx="5">
                  <c:v>5.6999999999999993E-3</c:v>
                </c:pt>
                <c:pt idx="6">
                  <c:v>9.4899999999999998E-2</c:v>
                </c:pt>
                <c:pt idx="7">
                  <c:v>9.0899999999999995E-2</c:v>
                </c:pt>
                <c:pt idx="8">
                  <c:v>2.2800000000000001E-2</c:v>
                </c:pt>
                <c:pt idx="9">
                  <c:v>5.1200000000000002E-2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019-445A-A568-B7BC47387B81}"/>
            </c:ext>
          </c:extLst>
        </c:ser>
        <c:ser>
          <c:idx val="4"/>
          <c:order val="4"/>
          <c:tx>
            <c:strRef>
              <c:f>'Question 19'!$U$3</c:f>
              <c:strCache>
                <c:ptCount val="1"/>
                <c:pt idx="0">
                  <c:v>Not important</c:v>
                </c:pt>
              </c:strCache>
            </c:strRef>
          </c:tx>
          <c:spPr>
            <a:solidFill>
              <a:schemeClr val="accent1">
                <a:tint val="54000"/>
              </a:schemeClr>
            </a:solidFill>
            <a:ln>
              <a:noFill/>
            </a:ln>
            <a:effectLst/>
          </c:spPr>
          <c:invertIfNegative val="0"/>
          <c:cat>
            <c:strRef>
              <c:f>'Question 19'!$P$4:$P$13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19'!$U$4:$U$13</c:f>
              <c:numCache>
                <c:formatCode>0%</c:formatCode>
                <c:ptCount val="10"/>
                <c:pt idx="0">
                  <c:v>8.5000000000000006E-3</c:v>
                </c:pt>
                <c:pt idx="1">
                  <c:v>2.41E-2</c:v>
                </c:pt>
                <c:pt idx="2">
                  <c:v>4.1999999999999997E-3</c:v>
                </c:pt>
                <c:pt idx="3">
                  <c:v>4.1999999999999997E-3</c:v>
                </c:pt>
                <c:pt idx="4">
                  <c:v>5.6999999999999993E-3</c:v>
                </c:pt>
                <c:pt idx="5">
                  <c:v>0</c:v>
                </c:pt>
                <c:pt idx="6">
                  <c:v>5.0999999999999997E-2</c:v>
                </c:pt>
                <c:pt idx="7">
                  <c:v>6.5299999999999997E-2</c:v>
                </c:pt>
                <c:pt idx="8">
                  <c:v>0</c:v>
                </c:pt>
                <c:pt idx="9">
                  <c:v>2.7E-2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019-445A-A568-B7BC47387B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8130048"/>
        <c:axId val="148144128"/>
      </c:barChart>
      <c:catAx>
        <c:axId val="148130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8144128"/>
        <c:crosses val="autoZero"/>
        <c:auto val="1"/>
        <c:lblAlgn val="ctr"/>
        <c:lblOffset val="100"/>
        <c:noMultiLvlLbl val="0"/>
      </c:catAx>
      <c:valAx>
        <c:axId val="1481441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8130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 dirty="0" err="1"/>
              <a:t>Please</a:t>
            </a:r>
            <a:r>
              <a:rPr lang="cs-CZ" b="1" dirty="0"/>
              <a:t> </a:t>
            </a:r>
            <a:r>
              <a:rPr lang="cs-CZ" b="1" dirty="0" err="1"/>
              <a:t>rate</a:t>
            </a:r>
            <a:r>
              <a:rPr lang="cs-CZ" b="1" dirty="0"/>
              <a:t> to </a:t>
            </a:r>
            <a:r>
              <a:rPr lang="cs-CZ" b="1" dirty="0" err="1"/>
              <a:t>what</a:t>
            </a:r>
            <a:r>
              <a:rPr lang="cs-CZ" b="1" dirty="0"/>
              <a:t> </a:t>
            </a:r>
            <a:r>
              <a:rPr lang="cs-CZ" b="1" dirty="0" err="1"/>
              <a:t>extent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trainings</a:t>
            </a:r>
            <a:r>
              <a:rPr lang="cs-CZ" b="1" dirty="0"/>
              <a:t> </a:t>
            </a:r>
            <a:r>
              <a:rPr lang="cs-CZ" b="1" dirty="0" err="1"/>
              <a:t>you</a:t>
            </a:r>
            <a:r>
              <a:rPr lang="cs-CZ" b="1" dirty="0"/>
              <a:t> are </a:t>
            </a:r>
            <a:r>
              <a:rPr lang="cs-CZ" b="1" dirty="0" err="1"/>
              <a:t>provided</a:t>
            </a:r>
            <a:r>
              <a:rPr lang="cs-CZ" b="1" dirty="0"/>
              <a:t> </a:t>
            </a:r>
            <a:r>
              <a:rPr lang="cs-CZ" b="1" dirty="0" err="1"/>
              <a:t>help</a:t>
            </a:r>
            <a:r>
              <a:rPr lang="cs-CZ" b="1" dirty="0"/>
              <a:t> </a:t>
            </a:r>
            <a:r>
              <a:rPr lang="cs-CZ" b="1" dirty="0" err="1"/>
              <a:t>you</a:t>
            </a:r>
            <a:r>
              <a:rPr lang="cs-CZ" b="1" dirty="0"/>
              <a:t> to </a:t>
            </a:r>
            <a:r>
              <a:rPr lang="cs-CZ" b="1" dirty="0" err="1"/>
              <a:t>develop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following</a:t>
            </a:r>
            <a:r>
              <a:rPr lang="cs-CZ" b="1" dirty="0"/>
              <a:t> </a:t>
            </a:r>
            <a:r>
              <a:rPr lang="cs-CZ" b="1" dirty="0" err="1"/>
              <a:t>skills</a:t>
            </a:r>
            <a:r>
              <a:rPr lang="cs-CZ" b="1" dirty="0"/>
              <a:t>.</a:t>
            </a:r>
            <a:r>
              <a:rPr lang="en-GB" b="1" dirty="0"/>
              <a:t> (N=704)</a:t>
            </a:r>
            <a:endParaRPr lang="cs-CZ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'Question 20'!$O$3</c:f>
              <c:strCache>
                <c:ptCount val="1"/>
                <c:pt idx="0">
                  <c:v>To a great extent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20'!$N$4:$N$13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20'!$O$4:$O$13</c:f>
              <c:numCache>
                <c:formatCode>0%</c:formatCode>
                <c:ptCount val="10"/>
                <c:pt idx="0">
                  <c:v>0.14710000000000001</c:v>
                </c:pt>
                <c:pt idx="1">
                  <c:v>0.23</c:v>
                </c:pt>
                <c:pt idx="2">
                  <c:v>0.19800000000000001</c:v>
                </c:pt>
                <c:pt idx="3">
                  <c:v>0.24679999999999999</c:v>
                </c:pt>
                <c:pt idx="4">
                  <c:v>0.18290000000000001</c:v>
                </c:pt>
                <c:pt idx="5">
                  <c:v>0.17430000000000001</c:v>
                </c:pt>
                <c:pt idx="6">
                  <c:v>0.1288</c:v>
                </c:pt>
                <c:pt idx="7">
                  <c:v>0.1229</c:v>
                </c:pt>
                <c:pt idx="8">
                  <c:v>0.2046</c:v>
                </c:pt>
                <c:pt idx="9">
                  <c:v>0.14760000000000001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CD-4C0E-99DB-D05194E62E8E}"/>
            </c:ext>
          </c:extLst>
        </c:ser>
        <c:ser>
          <c:idx val="1"/>
          <c:order val="1"/>
          <c:tx>
            <c:strRef>
              <c:f>'Question 20'!$P$3</c:f>
              <c:strCache>
                <c:ptCount val="1"/>
                <c:pt idx="0">
                  <c:v>Somewhat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20'!$N$4:$N$13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20'!$P$4:$P$13</c:f>
              <c:numCache>
                <c:formatCode>0%</c:formatCode>
                <c:ptCount val="10"/>
                <c:pt idx="0">
                  <c:v>0.36709999999999998</c:v>
                </c:pt>
                <c:pt idx="1">
                  <c:v>0.38569999999999999</c:v>
                </c:pt>
                <c:pt idx="2">
                  <c:v>0.35899999999999999</c:v>
                </c:pt>
                <c:pt idx="3">
                  <c:v>0.36090000000000011</c:v>
                </c:pt>
                <c:pt idx="4">
                  <c:v>0.34429999999999999</c:v>
                </c:pt>
                <c:pt idx="5">
                  <c:v>0.31290000000000001</c:v>
                </c:pt>
                <c:pt idx="6">
                  <c:v>0.25750000000000001</c:v>
                </c:pt>
                <c:pt idx="7">
                  <c:v>0.28710000000000002</c:v>
                </c:pt>
                <c:pt idx="8">
                  <c:v>0.33479999999999999</c:v>
                </c:pt>
                <c:pt idx="9">
                  <c:v>0.33239999999999997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4CD-4C0E-99DB-D05194E62E8E}"/>
            </c:ext>
          </c:extLst>
        </c:ser>
        <c:ser>
          <c:idx val="2"/>
          <c:order val="2"/>
          <c:tx>
            <c:strRef>
              <c:f>'Question 20'!$Q$3</c:f>
              <c:strCache>
                <c:ptCount val="1"/>
                <c:pt idx="0">
                  <c:v>Very little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20'!$N$4:$N$13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20'!$Q$4:$Q$13</c:f>
              <c:numCache>
                <c:formatCode>0%</c:formatCode>
                <c:ptCount val="10"/>
                <c:pt idx="0">
                  <c:v>0.27139999999999997</c:v>
                </c:pt>
                <c:pt idx="1">
                  <c:v>0.2271</c:v>
                </c:pt>
                <c:pt idx="2">
                  <c:v>0.25209999999999999</c:v>
                </c:pt>
                <c:pt idx="3">
                  <c:v>0.24540000000000001</c:v>
                </c:pt>
                <c:pt idx="4">
                  <c:v>0.2571</c:v>
                </c:pt>
                <c:pt idx="5">
                  <c:v>0.28570000000000001</c:v>
                </c:pt>
                <c:pt idx="6">
                  <c:v>0.29470000000000002</c:v>
                </c:pt>
                <c:pt idx="7">
                  <c:v>0.29859999999999998</c:v>
                </c:pt>
                <c:pt idx="8">
                  <c:v>0.26179999999999998</c:v>
                </c:pt>
                <c:pt idx="9">
                  <c:v>0.24210000000000001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4CD-4C0E-99DB-D05194E62E8E}"/>
            </c:ext>
          </c:extLst>
        </c:ser>
        <c:ser>
          <c:idx val="3"/>
          <c:order val="3"/>
          <c:tx>
            <c:strRef>
              <c:f>'Question 20'!$R$3</c:f>
              <c:strCache>
                <c:ptCount val="1"/>
                <c:pt idx="0">
                  <c:v>Not at all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20'!$N$4:$N$13</c:f>
              <c:strCache>
                <c:ptCount val="10"/>
                <c:pt idx="0">
                  <c:v>Self-management/autonomy</c:v>
                </c:pt>
                <c:pt idx="1">
                  <c:v>Customer experience skills</c:v>
                </c:pt>
                <c:pt idx="2">
                  <c:v>Social and communication skills</c:v>
                </c:pt>
                <c:pt idx="3">
                  <c:v>Digital skills</c:v>
                </c:pt>
                <c:pt idx="4">
                  <c:v>Teamwork</c:v>
                </c:pt>
                <c:pt idx="5">
                  <c:v>Adaptability</c:v>
                </c:pt>
                <c:pt idx="6">
                  <c:v>Creativity</c:v>
                </c:pt>
                <c:pt idx="7">
                  <c:v>Leadership</c:v>
                </c:pt>
                <c:pt idx="8">
                  <c:v>Problem-solving</c:v>
                </c:pt>
                <c:pt idx="9">
                  <c:v>Critical thinking</c:v>
                </c:pt>
              </c:strCache>
            </c:strRef>
          </c:cat>
          <c:val>
            <c:numRef>
              <c:f>'Question 20'!$R$4:$R$13</c:f>
              <c:numCache>
                <c:formatCode>0%</c:formatCode>
                <c:ptCount val="10"/>
                <c:pt idx="0">
                  <c:v>0.19</c:v>
                </c:pt>
                <c:pt idx="1">
                  <c:v>0.13139999999999999</c:v>
                </c:pt>
                <c:pt idx="2">
                  <c:v>0.1724</c:v>
                </c:pt>
                <c:pt idx="3">
                  <c:v>0.1298</c:v>
                </c:pt>
                <c:pt idx="4">
                  <c:v>0.1986</c:v>
                </c:pt>
                <c:pt idx="5">
                  <c:v>0.20569999999999999</c:v>
                </c:pt>
                <c:pt idx="6">
                  <c:v>0.29470000000000002</c:v>
                </c:pt>
                <c:pt idx="7">
                  <c:v>0.26</c:v>
                </c:pt>
                <c:pt idx="8">
                  <c:v>0.1731</c:v>
                </c:pt>
                <c:pt idx="9">
                  <c:v>0.25209999999999999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4CD-4C0E-99DB-D05194E62E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8405248"/>
        <c:axId val="148415232"/>
      </c:barChart>
      <c:catAx>
        <c:axId val="148405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8415232"/>
        <c:crosses val="autoZero"/>
        <c:auto val="1"/>
        <c:lblAlgn val="ctr"/>
        <c:lblOffset val="100"/>
        <c:noMultiLvlLbl val="0"/>
      </c:catAx>
      <c:valAx>
        <c:axId val="148415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8405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Since the introduction of the MiFID regulation in 2018, please rate to what extent:</a:t>
            </a:r>
            <a:endParaRPr lang="cs-CZ"/>
          </a:p>
        </c:rich>
      </c:tx>
      <c:layout>
        <c:manualLayout>
          <c:xMode val="edge"/>
          <c:yMode val="edge"/>
          <c:x val="0.10784791441727618"/>
          <c:y val="1.957922649208094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'Question 23'!$H$11</c:f>
              <c:strCache>
                <c:ptCount val="1"/>
                <c:pt idx="0">
                  <c:v>To a great extent</c:v>
                </c:pt>
              </c:strCache>
            </c:strRef>
          </c:tx>
          <c:spPr>
            <a:solidFill>
              <a:schemeClr val="accent5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23'!$G$12:$G$14</c:f>
              <c:strCache>
                <c:ptCount val="3"/>
                <c:pt idx="0">
                  <c:v>The workload has increased</c:v>
                </c:pt>
                <c:pt idx="1">
                  <c:v>The overtime work has increased</c:v>
                </c:pt>
                <c:pt idx="2">
                  <c:v>The level of stress has increased</c:v>
                </c:pt>
              </c:strCache>
            </c:strRef>
          </c:cat>
          <c:val>
            <c:numRef>
              <c:f>'Question 23'!$H$12:$H$14</c:f>
              <c:numCache>
                <c:formatCode>0%</c:formatCode>
                <c:ptCount val="3"/>
                <c:pt idx="0">
                  <c:v>0.4</c:v>
                </c:pt>
                <c:pt idx="1">
                  <c:v>0.28999999999999998</c:v>
                </c:pt>
                <c:pt idx="2">
                  <c:v>0.47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8A-4C54-A85F-D51C1EC6E542}"/>
            </c:ext>
          </c:extLst>
        </c:ser>
        <c:ser>
          <c:idx val="1"/>
          <c:order val="1"/>
          <c:tx>
            <c:strRef>
              <c:f>'Question 23'!$I$11</c:f>
              <c:strCache>
                <c:ptCount val="1"/>
                <c:pt idx="0">
                  <c:v>Somewhat</c:v>
                </c:pt>
              </c:strCache>
            </c:strRef>
          </c:tx>
          <c:spPr>
            <a:solidFill>
              <a:schemeClr val="accent5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23'!$G$12:$G$14</c:f>
              <c:strCache>
                <c:ptCount val="3"/>
                <c:pt idx="0">
                  <c:v>The workload has increased</c:v>
                </c:pt>
                <c:pt idx="1">
                  <c:v>The overtime work has increased</c:v>
                </c:pt>
                <c:pt idx="2">
                  <c:v>The level of stress has increased</c:v>
                </c:pt>
              </c:strCache>
            </c:strRef>
          </c:cat>
          <c:val>
            <c:numRef>
              <c:f>'Question 23'!$I$12:$I$14</c:f>
              <c:numCache>
                <c:formatCode>0%</c:formatCode>
                <c:ptCount val="3"/>
                <c:pt idx="0">
                  <c:v>0.3</c:v>
                </c:pt>
                <c:pt idx="1">
                  <c:v>0.1</c:v>
                </c:pt>
                <c:pt idx="2">
                  <c:v>0.22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A8A-4C54-A85F-D51C1EC6E542}"/>
            </c:ext>
          </c:extLst>
        </c:ser>
        <c:ser>
          <c:idx val="2"/>
          <c:order val="2"/>
          <c:tx>
            <c:strRef>
              <c:f>'Question 23'!$J$11</c:f>
              <c:strCache>
                <c:ptCount val="1"/>
                <c:pt idx="0">
                  <c:v>Very little</c:v>
                </c:pt>
              </c:strCache>
            </c:strRef>
          </c:tx>
          <c:spPr>
            <a:solidFill>
              <a:schemeClr val="accent5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23'!$G$12:$G$14</c:f>
              <c:strCache>
                <c:ptCount val="3"/>
                <c:pt idx="0">
                  <c:v>The workload has increased</c:v>
                </c:pt>
                <c:pt idx="1">
                  <c:v>The overtime work has increased</c:v>
                </c:pt>
                <c:pt idx="2">
                  <c:v>The level of stress has increased</c:v>
                </c:pt>
              </c:strCache>
            </c:strRef>
          </c:cat>
          <c:val>
            <c:numRef>
              <c:f>'Question 23'!$J$12:$J$14</c:f>
              <c:numCache>
                <c:formatCode>0%</c:formatCode>
                <c:ptCount val="3"/>
                <c:pt idx="0">
                  <c:v>0.1739</c:v>
                </c:pt>
                <c:pt idx="1">
                  <c:v>0.33329999999999999</c:v>
                </c:pt>
                <c:pt idx="2">
                  <c:v>0.1845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A8A-4C54-A85F-D51C1EC6E542}"/>
            </c:ext>
          </c:extLst>
        </c:ser>
        <c:ser>
          <c:idx val="3"/>
          <c:order val="3"/>
          <c:tx>
            <c:strRef>
              <c:f>'Question 23'!$K$11</c:f>
              <c:strCache>
                <c:ptCount val="1"/>
                <c:pt idx="0">
                  <c:v>Not at all</c:v>
                </c:pt>
              </c:strCache>
            </c:strRef>
          </c:tx>
          <c:spPr>
            <a:solidFill>
              <a:schemeClr val="accent5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23'!$G$12:$G$14</c:f>
              <c:strCache>
                <c:ptCount val="3"/>
                <c:pt idx="0">
                  <c:v>The workload has increased</c:v>
                </c:pt>
                <c:pt idx="1">
                  <c:v>The overtime work has increased</c:v>
                </c:pt>
                <c:pt idx="2">
                  <c:v>The level of stress has increased</c:v>
                </c:pt>
              </c:strCache>
            </c:strRef>
          </c:cat>
          <c:val>
            <c:numRef>
              <c:f>'Question 23'!$K$12:$K$14</c:f>
              <c:numCache>
                <c:formatCode>0%</c:formatCode>
                <c:ptCount val="3"/>
                <c:pt idx="0">
                  <c:v>4.6600000000000003E-2</c:v>
                </c:pt>
                <c:pt idx="1">
                  <c:v>0.2</c:v>
                </c:pt>
                <c:pt idx="2">
                  <c:v>6.6699999999999995E-2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A8A-4C54-A85F-D51C1EC6E5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48220544"/>
        <c:axId val="148230528"/>
      </c:barChart>
      <c:catAx>
        <c:axId val="148220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8230528"/>
        <c:crosses val="autoZero"/>
        <c:auto val="1"/>
        <c:lblAlgn val="ctr"/>
        <c:lblOffset val="100"/>
        <c:noMultiLvlLbl val="0"/>
      </c:catAx>
      <c:valAx>
        <c:axId val="148230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8220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/>
              <a:t>Please select to what extent do you agree with the following statements.</a:t>
            </a:r>
            <a:r>
              <a:rPr lang="en-GB" b="1"/>
              <a:t> (N=643)</a:t>
            </a:r>
            <a:endParaRPr lang="cs-CZ" b="1"/>
          </a:p>
        </c:rich>
      </c:tx>
      <c:layout>
        <c:manualLayout>
          <c:xMode val="edge"/>
          <c:yMode val="edge"/>
          <c:x val="0.10530846814122102"/>
          <c:y val="1.69616311288795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49799623713307217"/>
          <c:y val="0.14770270135822389"/>
          <c:w val="0.46926428464470132"/>
          <c:h val="0.7221807444280652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'Question 26'!$O$2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accent1">
                <a:shade val="5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26'!$N$3:$N$8</c:f>
              <c:strCache>
                <c:ptCount val="6"/>
                <c:pt idx="0">
                  <c:v>The communication between managers/team leaders and employees about health and safety issues is regular</c:v>
                </c:pt>
                <c:pt idx="1">
                  <c:v>Every employee receives adequate health and safety training when starting their job/changing their job position</c:v>
                </c:pt>
                <c:pt idx="2">
                  <c:v>The procedures are in place to prevent and deal with increased stress level and stress-related incidents</c:v>
                </c:pt>
                <c:pt idx="3">
                  <c:v>There is a regular stress screening test at my workplace</c:v>
                </c:pt>
                <c:pt idx="4">
                  <c:v>There is an active health and safety committee or worker representative dealing with health and safety issues</c:v>
                </c:pt>
                <c:pt idx="5">
                  <c:v>I have enough information about health and safety regulations/procedures at my workplace</c:v>
                </c:pt>
              </c:strCache>
            </c:strRef>
          </c:cat>
          <c:val>
            <c:numRef>
              <c:f>'Question 26'!$O$3:$O$8</c:f>
              <c:numCache>
                <c:formatCode>0%</c:formatCode>
                <c:ptCount val="6"/>
                <c:pt idx="0">
                  <c:v>0.16950000000000001</c:v>
                </c:pt>
                <c:pt idx="1">
                  <c:v>0.14169999999999999</c:v>
                </c:pt>
                <c:pt idx="2">
                  <c:v>0.25509999999999999</c:v>
                </c:pt>
                <c:pt idx="3">
                  <c:v>0.53280000000000005</c:v>
                </c:pt>
                <c:pt idx="4">
                  <c:v>0.21249999999999999</c:v>
                </c:pt>
                <c:pt idx="5">
                  <c:v>0.14169999999999999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F4-481A-AD63-91CDCC94E6A6}"/>
            </c:ext>
          </c:extLst>
        </c:ser>
        <c:ser>
          <c:idx val="1"/>
          <c:order val="1"/>
          <c:tx>
            <c:strRef>
              <c:f>'Question 26'!$P$2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26'!$N$3:$N$8</c:f>
              <c:strCache>
                <c:ptCount val="6"/>
                <c:pt idx="0">
                  <c:v>The communication between managers/team leaders and employees about health and safety issues is regular</c:v>
                </c:pt>
                <c:pt idx="1">
                  <c:v>Every employee receives adequate health and safety training when starting their job/changing their job position</c:v>
                </c:pt>
                <c:pt idx="2">
                  <c:v>The procedures are in place to prevent and deal with increased stress level and stress-related incidents</c:v>
                </c:pt>
                <c:pt idx="3">
                  <c:v>There is a regular stress screening test at my workplace</c:v>
                </c:pt>
                <c:pt idx="4">
                  <c:v>There is an active health and safety committee or worker representative dealing with health and safety issues</c:v>
                </c:pt>
                <c:pt idx="5">
                  <c:v>I have enough information about health and safety regulations/procedures at my workplace</c:v>
                </c:pt>
              </c:strCache>
            </c:strRef>
          </c:cat>
          <c:val>
            <c:numRef>
              <c:f>'Question 26'!$P$3:$P$8</c:f>
              <c:numCache>
                <c:formatCode>0%</c:formatCode>
                <c:ptCount val="6"/>
                <c:pt idx="0">
                  <c:v>0.2737</c:v>
                </c:pt>
                <c:pt idx="1">
                  <c:v>0.2321</c:v>
                </c:pt>
                <c:pt idx="2">
                  <c:v>0.34839999999999999</c:v>
                </c:pt>
                <c:pt idx="3">
                  <c:v>0.32340000000000002</c:v>
                </c:pt>
                <c:pt idx="4">
                  <c:v>0.22500000000000001</c:v>
                </c:pt>
                <c:pt idx="5">
                  <c:v>0.22520000000000001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9F4-481A-AD63-91CDCC94E6A6}"/>
            </c:ext>
          </c:extLst>
        </c:ser>
        <c:ser>
          <c:idx val="2"/>
          <c:order val="2"/>
          <c:tx>
            <c:strRef>
              <c:f>'Question 26'!$Q$2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26'!$N$3:$N$8</c:f>
              <c:strCache>
                <c:ptCount val="6"/>
                <c:pt idx="0">
                  <c:v>The communication between managers/team leaders and employees about health and safety issues is regular</c:v>
                </c:pt>
                <c:pt idx="1">
                  <c:v>Every employee receives adequate health and safety training when starting their job/changing their job position</c:v>
                </c:pt>
                <c:pt idx="2">
                  <c:v>The procedures are in place to prevent and deal with increased stress level and stress-related incidents</c:v>
                </c:pt>
                <c:pt idx="3">
                  <c:v>There is a regular stress screening test at my workplace</c:v>
                </c:pt>
                <c:pt idx="4">
                  <c:v>There is an active health and safety committee or worker representative dealing with health and safety issues</c:v>
                </c:pt>
                <c:pt idx="5">
                  <c:v>I have enough information about health and safety regulations/procedures at my workplace</c:v>
                </c:pt>
              </c:strCache>
            </c:strRef>
          </c:cat>
          <c:val>
            <c:numRef>
              <c:f>'Question 26'!$Q$3:$Q$8</c:f>
              <c:numCache>
                <c:formatCode>0%</c:formatCode>
                <c:ptCount val="6"/>
                <c:pt idx="0">
                  <c:v>0.24879999999999999</c:v>
                </c:pt>
                <c:pt idx="1">
                  <c:v>0.2243</c:v>
                </c:pt>
                <c:pt idx="2">
                  <c:v>0.27060000000000001</c:v>
                </c:pt>
                <c:pt idx="3">
                  <c:v>9.69E-2</c:v>
                </c:pt>
                <c:pt idx="4">
                  <c:v>0.24529999999999999</c:v>
                </c:pt>
                <c:pt idx="5">
                  <c:v>0.2457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9F4-481A-AD63-91CDCC94E6A6}"/>
            </c:ext>
          </c:extLst>
        </c:ser>
        <c:ser>
          <c:idx val="3"/>
          <c:order val="3"/>
          <c:tx>
            <c:strRef>
              <c:f>'Question 26'!$R$2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26'!$N$3:$N$8</c:f>
              <c:strCache>
                <c:ptCount val="6"/>
                <c:pt idx="0">
                  <c:v>The communication between managers/team leaders and employees about health and safety issues is regular</c:v>
                </c:pt>
                <c:pt idx="1">
                  <c:v>Every employee receives adequate health and safety training when starting their job/changing their job position</c:v>
                </c:pt>
                <c:pt idx="2">
                  <c:v>The procedures are in place to prevent and deal with increased stress level and stress-related incidents</c:v>
                </c:pt>
                <c:pt idx="3">
                  <c:v>There is a regular stress screening test at my workplace</c:v>
                </c:pt>
                <c:pt idx="4">
                  <c:v>There is an active health and safety committee or worker representative dealing with health and safety issues</c:v>
                </c:pt>
                <c:pt idx="5">
                  <c:v>I have enough information about health and safety regulations/procedures at my workplace</c:v>
                </c:pt>
              </c:strCache>
            </c:strRef>
          </c:cat>
          <c:val>
            <c:numRef>
              <c:f>'Question 26'!$R$3:$R$8</c:f>
              <c:numCache>
                <c:formatCode>0%</c:formatCode>
                <c:ptCount val="6"/>
                <c:pt idx="0">
                  <c:v>0.24260000000000001</c:v>
                </c:pt>
                <c:pt idx="1">
                  <c:v>0.30220000000000002</c:v>
                </c:pt>
                <c:pt idx="2">
                  <c:v>9.9499999999999991E-2</c:v>
                </c:pt>
                <c:pt idx="3">
                  <c:v>2.9700000000000001E-2</c:v>
                </c:pt>
                <c:pt idx="4">
                  <c:v>0.25</c:v>
                </c:pt>
                <c:pt idx="5">
                  <c:v>0.32909999999999989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9F4-481A-AD63-91CDCC94E6A6}"/>
            </c:ext>
          </c:extLst>
        </c:ser>
        <c:ser>
          <c:idx val="4"/>
          <c:order val="4"/>
          <c:tx>
            <c:strRef>
              <c:f>'Question 26'!$S$2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chemeClr val="accent1">
                <a:tint val="54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2.760562836013389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24E-4DBE-BA78-5CAE78871C67}"/>
                </c:ext>
              </c:extLst>
            </c:dLbl>
            <c:dLbl>
              <c:idx val="3"/>
              <c:layout>
                <c:manualLayout>
                  <c:x val="3.5273858460170983E-2"/>
                  <c:y val="5.26475499405538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24E-4DBE-BA78-5CAE78871C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26'!$N$3:$N$8</c:f>
              <c:strCache>
                <c:ptCount val="6"/>
                <c:pt idx="0">
                  <c:v>The communication between managers/team leaders and employees about health and safety issues is regular</c:v>
                </c:pt>
                <c:pt idx="1">
                  <c:v>Every employee receives adequate health and safety training when starting their job/changing their job position</c:v>
                </c:pt>
                <c:pt idx="2">
                  <c:v>The procedures are in place to prevent and deal with increased stress level and stress-related incidents</c:v>
                </c:pt>
                <c:pt idx="3">
                  <c:v>There is a regular stress screening test at my workplace</c:v>
                </c:pt>
                <c:pt idx="4">
                  <c:v>There is an active health and safety committee or worker representative dealing with health and safety issues</c:v>
                </c:pt>
                <c:pt idx="5">
                  <c:v>I have enough information about health and safety regulations/procedures at my workplace</c:v>
                </c:pt>
              </c:strCache>
            </c:strRef>
          </c:cat>
          <c:val>
            <c:numRef>
              <c:f>'Question 26'!$S$3:$S$8</c:f>
              <c:numCache>
                <c:formatCode>0%</c:formatCode>
                <c:ptCount val="6"/>
                <c:pt idx="0">
                  <c:v>6.5299999999999997E-2</c:v>
                </c:pt>
                <c:pt idx="1">
                  <c:v>9.9700000000000011E-2</c:v>
                </c:pt>
                <c:pt idx="2">
                  <c:v>2.64E-2</c:v>
                </c:pt>
                <c:pt idx="3">
                  <c:v>1.72E-2</c:v>
                </c:pt>
                <c:pt idx="4">
                  <c:v>6.7199999999999996E-2</c:v>
                </c:pt>
                <c:pt idx="5">
                  <c:v>5.8299999999999998E-2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9F4-481A-AD63-91CDCC94E6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2531968"/>
        <c:axId val="182533504"/>
      </c:barChart>
      <c:catAx>
        <c:axId val="182531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2533504"/>
        <c:crosses val="autoZero"/>
        <c:auto val="1"/>
        <c:lblAlgn val="ctr"/>
        <c:lblOffset val="100"/>
        <c:noMultiLvlLbl val="0"/>
      </c:catAx>
      <c:valAx>
        <c:axId val="182533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2531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altLang="en-US"/>
              <a:t>Just transtion in Slovak automotive industry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A125AD0-45D2-734B-BF06-79BC296CB9C9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altLang="en-US"/>
              <a:t>Just transtion in Slovak automotive industry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944533D-2A1D-B240-8974-ACF64E61DED2}" type="datetime1">
              <a:rPr lang="en-US" altLang="en-US"/>
              <a:pPr/>
              <a:t>6/15/2021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sk-SK" altLang="en-US" noProof="0"/>
              <a:t>Click to edit Master text styles</a:t>
            </a:r>
          </a:p>
          <a:p>
            <a:pPr lvl="1"/>
            <a:r>
              <a:rPr lang="sk-SK" altLang="en-US" noProof="0"/>
              <a:t>Second level</a:t>
            </a:r>
          </a:p>
          <a:p>
            <a:pPr lvl="2"/>
            <a:r>
              <a:rPr lang="sk-SK" altLang="en-US" noProof="0"/>
              <a:t>Third level</a:t>
            </a:r>
          </a:p>
          <a:p>
            <a:pPr lvl="3"/>
            <a:r>
              <a:rPr lang="sk-SK" altLang="en-US" noProof="0"/>
              <a:t>Fourth level</a:t>
            </a:r>
          </a:p>
          <a:p>
            <a:pPr lvl="4"/>
            <a:r>
              <a:rPr lang="sk-SK" altLang="en-US" noProof="0"/>
              <a:t>Fifth level</a:t>
            </a:r>
            <a:endParaRPr lang="en-US" alt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84B0011-6384-6249-B63A-ED7BEA34904D}" type="slidenum">
              <a:rPr lang="en-US" altLang="en-US"/>
              <a:pPr/>
              <a:t>‹N›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2691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ＭＳ Ｐゴシック" pitchFamily="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  <p:extLst>
      <p:ext uri="{BB962C8B-B14F-4D97-AF65-F5344CB8AC3E}">
        <p14:creationId xmlns:p14="http://schemas.microsoft.com/office/powerpoint/2010/main" val="466219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  <p:extLst>
      <p:ext uri="{BB962C8B-B14F-4D97-AF65-F5344CB8AC3E}">
        <p14:creationId xmlns:p14="http://schemas.microsoft.com/office/powerpoint/2010/main" val="2811882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  <p:extLst>
      <p:ext uri="{BB962C8B-B14F-4D97-AF65-F5344CB8AC3E}">
        <p14:creationId xmlns:p14="http://schemas.microsoft.com/office/powerpoint/2010/main" val="1826200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  <p:extLst>
      <p:ext uri="{BB962C8B-B14F-4D97-AF65-F5344CB8AC3E}">
        <p14:creationId xmlns:p14="http://schemas.microsoft.com/office/powerpoint/2010/main" val="1357969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  <p:extLst>
      <p:ext uri="{BB962C8B-B14F-4D97-AF65-F5344CB8AC3E}">
        <p14:creationId xmlns:p14="http://schemas.microsoft.com/office/powerpoint/2010/main" val="28289171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xmlns="" id="{4B7B1934-8C7D-4689-AC5B-B01BDC84D89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Just transtion in Slovak automotive industry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3733800" y="347663"/>
            <a:ext cx="4572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7F7F7F"/>
                </a:solidFill>
                <a:ea typeface="Adobe Caslon Pro" charset="0"/>
                <a:cs typeface="Adobe Caslon Pro" charset="0"/>
              </a:rPr>
              <a:t>Authors’ workshop, July 6-7 2015, St. Petersburg</a:t>
            </a:r>
            <a:endParaRPr lang="en-US" altLang="en-US" sz="800">
              <a:solidFill>
                <a:srgbClr val="7F7F7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/>
              <a:t>Click to edit Master subtitle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81EF3-7A85-6648-A8D4-15F57F6DA952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19744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102A0E-AED9-5D4D-B96E-9688113A8D26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727659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1EFD79-8147-AF4B-843A-D89CDEEE8308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64685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457200" y="504825"/>
            <a:ext cx="24114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7F7F7F"/>
                </a:solidFill>
                <a:ea typeface="Adobe Caslon Pro" charset="0"/>
                <a:cs typeface="Adobe Caslon Pro" charset="0"/>
              </a:rPr>
              <a:t>Authors’ workshop, July 6-7 2015, St. Petersburg</a:t>
            </a:r>
            <a:endParaRPr lang="en-US" altLang="en-US" sz="800">
              <a:solidFill>
                <a:srgbClr val="7F7F7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57200" y="1125538"/>
            <a:ext cx="8229600" cy="0"/>
          </a:xfrm>
          <a:prstGeom prst="line">
            <a:avLst/>
          </a:prstGeom>
          <a:ln w="6350">
            <a:solidFill>
              <a:schemeClr val="dk1">
                <a:shade val="95000"/>
                <a:satMod val="105000"/>
                <a:alpha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57E88-3D9C-C24B-8EFF-1F44010FB12C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400203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444C15-4CC6-634E-A1FA-6B5A33D9F56E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880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EF8A02-ABF1-A446-BF15-8478A1F8D30D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99848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A6C3CE-C21A-8945-8080-9F62EB29F605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14436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F3EA7-2D39-ED46-92B0-F568970FE90F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44447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39ED9F-B379-6F44-9BCD-B59AE6FE41E3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32778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A391E-92EB-D44B-B3E2-EDFCFBB28D53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64235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B224F6-25C9-D440-9555-47379A4DB3FE}" type="slidenum">
              <a:rPr lang="sk-SK" altLang="en-US"/>
              <a:pPr/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48725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/>
              <a:t>Kliknite sem a upravte štýly predlohy textu.</a:t>
            </a:r>
          </a:p>
          <a:p>
            <a:pPr lvl="1"/>
            <a:r>
              <a:rPr lang="sk-SK" altLang="en-US"/>
              <a:t>Druhá úroveň</a:t>
            </a:r>
          </a:p>
          <a:p>
            <a:pPr lvl="2"/>
            <a:r>
              <a:rPr lang="sk-SK" altLang="en-US"/>
              <a:t>Tretia úroveň</a:t>
            </a:r>
          </a:p>
          <a:p>
            <a:pPr lvl="3"/>
            <a:r>
              <a:rPr lang="sk-SK" altLang="en-US"/>
              <a:t>Štvrtá úroveň</a:t>
            </a:r>
          </a:p>
          <a:p>
            <a:pPr lvl="4"/>
            <a:r>
              <a:rPr lang="sk-SK" altLang="en-US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E4D9909-091C-864B-A8F4-BA83F1185105}" type="slidenum">
              <a:rPr lang="sk-SK" altLang="en-US"/>
              <a:pPr/>
              <a:t>‹N›</a:t>
            </a:fld>
            <a:endParaRPr lang="sk-SK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rveymonkey.com/r/D5ZPPY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5"/>
          <p:cNvSpPr txBox="1">
            <a:spLocks noChangeArrowheads="1"/>
          </p:cNvSpPr>
          <p:nvPr/>
        </p:nvSpPr>
        <p:spPr bwMode="auto">
          <a:xfrm>
            <a:off x="1019200" y="1916832"/>
            <a:ext cx="6529536" cy="2061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2700"/>
              </a:lnSpc>
              <a:spcBef>
                <a:spcPts val="600"/>
              </a:spcBef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</a:rPr>
              <a:t>Changes in the financial </a:t>
            </a:r>
            <a:r>
              <a:rPr lang="en-US" altLang="en-US" sz="2400" b="1" dirty="0" err="1">
                <a:solidFill>
                  <a:schemeClr val="bg1"/>
                </a:solidFill>
              </a:rPr>
              <a:t>labour</a:t>
            </a:r>
            <a:r>
              <a:rPr lang="en-US" altLang="en-US" sz="2400" b="1" dirty="0">
                <a:solidFill>
                  <a:schemeClr val="bg1"/>
                </a:solidFill>
              </a:rPr>
              <a:t> market:</a:t>
            </a:r>
          </a:p>
          <a:p>
            <a:pPr eaLnBrk="1" hangingPunct="1">
              <a:lnSpc>
                <a:spcPts val="2700"/>
              </a:lnSpc>
              <a:spcBef>
                <a:spcPts val="600"/>
              </a:spcBef>
              <a:buFontTx/>
              <a:buNone/>
            </a:pPr>
            <a:endParaRPr lang="en-US" altLang="en-US" sz="2400" b="1" dirty="0">
              <a:solidFill>
                <a:schemeClr val="bg1"/>
              </a:solidFill>
            </a:endParaRPr>
          </a:p>
          <a:p>
            <a:pPr eaLnBrk="1" hangingPunct="1">
              <a:lnSpc>
                <a:spcPts val="2700"/>
              </a:lnSpc>
              <a:spcBef>
                <a:spcPts val="600"/>
              </a:spcBef>
              <a:buNone/>
            </a:pPr>
            <a:r>
              <a:rPr lang="en-GB" altLang="en-US" sz="2400" kern="0" dirty="0">
                <a:solidFill>
                  <a:schemeClr val="bg1"/>
                </a:solidFill>
              </a:rPr>
              <a:t>Impact of the directive 2014/65 (MIFID II) and digitalisation</a:t>
            </a:r>
          </a:p>
          <a:p>
            <a:pPr eaLnBrk="1" hangingPunct="1">
              <a:lnSpc>
                <a:spcPts val="2700"/>
              </a:lnSpc>
              <a:spcBef>
                <a:spcPts val="600"/>
              </a:spcBef>
              <a:buFontTx/>
              <a:buNone/>
            </a:pP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5363" name="TextBox 6"/>
          <p:cNvSpPr txBox="1">
            <a:spLocks noChangeArrowheads="1"/>
          </p:cNvSpPr>
          <p:nvPr/>
        </p:nvSpPr>
        <p:spPr bwMode="auto">
          <a:xfrm>
            <a:off x="1249075" y="5373216"/>
            <a:ext cx="3810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solidFill>
                  <a:schemeClr val="bg1"/>
                </a:solidFill>
              </a:rPr>
              <a:t>April 16, 2021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1BDF8D7-B2E3-4B56-B5DD-E98DAD76C58A}"/>
              </a:ext>
            </a:extLst>
          </p:cNvPr>
          <p:cNvSpPr txBox="1"/>
          <p:nvPr/>
        </p:nvSpPr>
        <p:spPr>
          <a:xfrm>
            <a:off x="1259632" y="4450343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Lucia </a:t>
            </a:r>
            <a:r>
              <a:rPr lang="en-GB" dirty="0" err="1">
                <a:solidFill>
                  <a:schemeClr val="bg1"/>
                </a:solidFill>
              </a:rPr>
              <a:t>Kováčová</a:t>
            </a:r>
            <a:r>
              <a:rPr lang="en-GB" dirty="0">
                <a:solidFill>
                  <a:schemeClr val="bg1"/>
                </a:solidFill>
              </a:rPr>
              <a:t>, Adam </a:t>
            </a:r>
            <a:r>
              <a:rPr lang="en-GB" dirty="0" err="1">
                <a:solidFill>
                  <a:schemeClr val="bg1"/>
                </a:solidFill>
              </a:rPr>
              <a:t>Šumichrast</a:t>
            </a:r>
            <a:r>
              <a:rPr lang="en-GB" dirty="0">
                <a:solidFill>
                  <a:schemeClr val="bg1"/>
                </a:solidFill>
              </a:rPr>
              <a:t>, Marta </a:t>
            </a:r>
            <a:r>
              <a:rPr lang="en-GB" dirty="0" err="1">
                <a:solidFill>
                  <a:schemeClr val="bg1"/>
                </a:solidFill>
              </a:rPr>
              <a:t>Kahancová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4E8BAC1-C6B2-4068-9300-1390ADA6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/>
          <a:lstStyle/>
          <a:p>
            <a:r>
              <a:rPr lang="en-GB" sz="2400" b="1" dirty="0">
                <a:solidFill>
                  <a:srgbClr val="8C383A"/>
                </a:solidFill>
              </a:rPr>
              <a:t>Survey of workers in the banking sector – main findings (selected)</a:t>
            </a:r>
            <a:br>
              <a:rPr lang="en-GB" sz="2400" b="1" dirty="0">
                <a:solidFill>
                  <a:srgbClr val="8C383A"/>
                </a:solidFill>
              </a:rPr>
            </a:br>
            <a:endParaRPr lang="cs-CZ" sz="24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9115B114-8D2E-427C-B54C-32BA809600B4}"/>
              </a:ext>
            </a:extLst>
          </p:cNvPr>
          <p:cNvSpPr txBox="1"/>
          <p:nvPr/>
        </p:nvSpPr>
        <p:spPr>
          <a:xfrm>
            <a:off x="899592" y="2132856"/>
            <a:ext cx="712879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Clarity of the MiFID II new skill requirements:</a:t>
            </a:r>
          </a:p>
          <a:p>
            <a:r>
              <a:rPr lang="en-GB" sz="1400" dirty="0"/>
              <a:t>Very unclear and unclear (15%), slightly unclear (24%), clear (33%) very clear (15%), I do not know (11%)</a:t>
            </a:r>
          </a:p>
          <a:p>
            <a:r>
              <a:rPr lang="en-GB" sz="1400" dirty="0"/>
              <a:t>(N=909)</a:t>
            </a:r>
          </a:p>
          <a:p>
            <a:endParaRPr lang="en-GB" dirty="0"/>
          </a:p>
          <a:p>
            <a:endParaRPr lang="en-GB" dirty="0"/>
          </a:p>
          <a:p>
            <a:r>
              <a:rPr lang="en-GB" b="1" dirty="0"/>
              <a:t>Forms of trainings or other skill-upgrading support: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E-learning courses (724)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Guidelines or other learning materials (394)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Offline courses provided by the employer (344)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Offline courses provided by the external organization (190)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Peer-to-peer support (236)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None (32)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(N=904)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2184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xmlns="" id="{7BEC0E5B-9D5C-4527-AFA1-2885FCF6AC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0694636"/>
              </p:ext>
            </p:extLst>
          </p:nvPr>
        </p:nvGraphicFramePr>
        <p:xfrm>
          <a:off x="791580" y="1268760"/>
          <a:ext cx="7560840" cy="4126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5772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xmlns="" id="{82E7C65C-785F-4081-B260-883682E606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5937636"/>
              </p:ext>
            </p:extLst>
          </p:nvPr>
        </p:nvGraphicFramePr>
        <p:xfrm>
          <a:off x="827584" y="548680"/>
          <a:ext cx="698477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2201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xmlns="" id="{C5F52297-7FC2-4450-80CA-CA391F65DF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9119143"/>
              </p:ext>
            </p:extLst>
          </p:nvPr>
        </p:nvGraphicFramePr>
        <p:xfrm>
          <a:off x="971600" y="1052736"/>
          <a:ext cx="684076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5090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xmlns="" id="{00E22D58-C8C2-4DCF-9001-F7EA48E763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5023217"/>
              </p:ext>
            </p:extLst>
          </p:nvPr>
        </p:nvGraphicFramePr>
        <p:xfrm>
          <a:off x="539552" y="1124744"/>
          <a:ext cx="756084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2424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xmlns="" id="{F59C66F7-3A36-4688-938D-7F6355D2F40B}"/>
              </a:ext>
            </a:extLst>
          </p:cNvPr>
          <p:cNvSpPr txBox="1"/>
          <p:nvPr/>
        </p:nvSpPr>
        <p:spPr>
          <a:xfrm>
            <a:off x="1187624" y="836712"/>
            <a:ext cx="6912768" cy="5823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Please rate the level of stress at work (N=642):</a:t>
            </a:r>
          </a:p>
          <a:p>
            <a:r>
              <a:rPr lang="en-GB" dirty="0"/>
              <a:t>Severe (58%), moderate (32%), Mild (8%) and none (1%)</a:t>
            </a:r>
          </a:p>
          <a:p>
            <a:endParaRPr lang="en-GB" dirty="0"/>
          </a:p>
          <a:p>
            <a:endParaRPr lang="en-GB" dirty="0"/>
          </a:p>
          <a:p>
            <a:r>
              <a:rPr lang="en-US" sz="1800" b="1" i="0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What is the cause of your stress at the workplace?</a:t>
            </a:r>
            <a:r>
              <a:rPr lang="en-US" dirty="0"/>
              <a:t> (N=627)</a:t>
            </a:r>
            <a:endParaRPr lang="en-GB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Volume of workload (77%)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Complexity of the allotted tasks (41%)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Frequent interruptions at work (41%)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Relationship with my manager (31%)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Introduction of new technological devices and applications (26%)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Relationships with the clients (17%)</a:t>
            </a:r>
            <a:br>
              <a:rPr lang="en-GB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794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xmlns="" id="{608BEC0C-3DCA-4CC3-9721-391EEF9486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6964865"/>
              </p:ext>
            </p:extLst>
          </p:nvPr>
        </p:nvGraphicFramePr>
        <p:xfrm>
          <a:off x="539552" y="836712"/>
          <a:ext cx="828092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7131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Survey of social partners in the banking sector – </a:t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structure of responses</a:t>
            </a:r>
            <a:r>
              <a:rPr lang="en-GB" sz="4400" b="1" dirty="0">
                <a:solidFill>
                  <a:srgbClr val="8C383A"/>
                </a:solidFill>
              </a:rPr>
              <a:t/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xmlns="" id="{D18C8302-C4AD-424C-8022-0C2CC939F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152673"/>
              </p:ext>
            </p:extLst>
          </p:nvPr>
        </p:nvGraphicFramePr>
        <p:xfrm>
          <a:off x="539552" y="1166017"/>
          <a:ext cx="7632847" cy="29084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44014">
                  <a:extLst>
                    <a:ext uri="{9D8B030D-6E8A-4147-A177-3AD203B41FA5}">
                      <a16:colId xmlns:a16="http://schemas.microsoft.com/office/drawing/2014/main" xmlns="" val="3872741956"/>
                    </a:ext>
                  </a:extLst>
                </a:gridCol>
                <a:gridCol w="3188833">
                  <a:extLst>
                    <a:ext uri="{9D8B030D-6E8A-4147-A177-3AD203B41FA5}">
                      <a16:colId xmlns:a16="http://schemas.microsoft.com/office/drawing/2014/main" xmlns="" val="1773867873"/>
                    </a:ext>
                  </a:extLst>
                </a:gridCol>
              </a:tblGrid>
              <a:tr h="14659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Structure</a:t>
                      </a:r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responses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Responses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1955266283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organisation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3549497855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Trade</a:t>
                      </a:r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union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2916743546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Professional </a:t>
                      </a:r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association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2210829502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Employer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906670654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Employers’ organisation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1033280854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Position</a:t>
                      </a:r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within</a:t>
                      </a:r>
                      <a:r>
                        <a:rPr lang="cs-CZ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organisation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4174082027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Officer</a:t>
                      </a:r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Staff</a:t>
                      </a:r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member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370378041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Head/President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1351366968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Deputy-head/Vice-President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405381325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Coordination for European/foreign affairs</a:t>
                      </a:r>
                      <a:endParaRPr lang="en-US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3668474774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General </a:t>
                      </a:r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Secretary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1130376635"/>
                  </a:ext>
                </a:extLst>
              </a:tr>
              <a:tr h="1465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</a:t>
                      </a:r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08" marR="6108" marT="6108" marB="0" anchor="b"/>
                </a:tc>
                <a:extLst>
                  <a:ext uri="{0D108BD9-81ED-4DB2-BD59-A6C34878D82A}">
                    <a16:rowId xmlns:a16="http://schemas.microsoft.com/office/drawing/2014/main" xmlns="" val="523328329"/>
                  </a:ext>
                </a:extLst>
              </a:tr>
            </a:tbl>
          </a:graphicData>
        </a:graphic>
      </p:graphicFrame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xmlns="" id="{F0819426-190F-4041-B6B4-5141DBE1C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922256"/>
              </p:ext>
            </p:extLst>
          </p:nvPr>
        </p:nvGraphicFramePr>
        <p:xfrm>
          <a:off x="557839" y="4293096"/>
          <a:ext cx="7830585" cy="2055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47824">
                  <a:extLst>
                    <a:ext uri="{9D8B030D-6E8A-4147-A177-3AD203B41FA5}">
                      <a16:colId xmlns:a16="http://schemas.microsoft.com/office/drawing/2014/main" xmlns="" val="175666235"/>
                    </a:ext>
                  </a:extLst>
                </a:gridCol>
                <a:gridCol w="1902171">
                  <a:extLst>
                    <a:ext uri="{9D8B030D-6E8A-4147-A177-3AD203B41FA5}">
                      <a16:colId xmlns:a16="http://schemas.microsoft.com/office/drawing/2014/main" xmlns="" val="1171398222"/>
                    </a:ext>
                  </a:extLst>
                </a:gridCol>
                <a:gridCol w="1217390">
                  <a:extLst>
                    <a:ext uri="{9D8B030D-6E8A-4147-A177-3AD203B41FA5}">
                      <a16:colId xmlns:a16="http://schemas.microsoft.com/office/drawing/2014/main" xmlns="" val="2314918442"/>
                    </a:ext>
                  </a:extLst>
                </a:gridCol>
                <a:gridCol w="2063200">
                  <a:extLst>
                    <a:ext uri="{9D8B030D-6E8A-4147-A177-3AD203B41FA5}">
                      <a16:colId xmlns:a16="http://schemas.microsoft.com/office/drawing/2014/main" xmlns="" val="1032444651"/>
                    </a:ext>
                  </a:extLst>
                </a:gridCol>
              </a:tblGrid>
              <a:tr h="28803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Country in which </a:t>
                      </a:r>
                      <a:r>
                        <a:rPr lang="en-US" sz="14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organisation</a:t>
                      </a:r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is established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92965708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Italy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Germany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2410705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Finland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Ireland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9910917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Austria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Netherlands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327494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Czech Republic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Portugal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2462526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Slovakia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Romania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9815100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Belgium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Spain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008615641"/>
                  </a:ext>
                </a:extLst>
              </a:tr>
              <a:tr h="5484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Croatia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Slovenia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8551220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France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United </a:t>
                      </a:r>
                      <a:r>
                        <a:rPr lang="cs-CZ" sz="14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Kingdom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874151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614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4400" b="1" dirty="0">
                <a:solidFill>
                  <a:srgbClr val="8C383A"/>
                </a:solidFill>
              </a:rPr>
              <a:t/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xmlns="" id="{2E25E9E3-85C7-4037-B90D-7F667489555D}"/>
              </a:ext>
            </a:extLst>
          </p:cNvPr>
          <p:cNvSpPr txBox="1"/>
          <p:nvPr/>
        </p:nvSpPr>
        <p:spPr>
          <a:xfrm>
            <a:off x="611560" y="1196751"/>
            <a:ext cx="624644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b="1" dirty="0"/>
          </a:p>
          <a:p>
            <a:r>
              <a:rPr lang="en-GB" b="1" dirty="0"/>
              <a:t>The most frequently utilised forms of trainings or other skill-upgrading support: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E-learning courses (21)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Guidelines or other learning materials (8)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Offline courses provided by the employer (9)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Offline courses provided by the external organization (4)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Peer-to-peer support (8)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(N=23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The most effective forms of trainings or other skill-upgrading support: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E-learning courses (10)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Guidelines or other learning materials (7)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Offline courses provided by the employer (10)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Offline courses provided by the external organization (10)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Peer-to-peer support (12)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(N=23)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8019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4400" b="1" dirty="0">
                <a:solidFill>
                  <a:srgbClr val="8C383A"/>
                </a:solidFill>
              </a:rPr>
              <a:t/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xmlns="" id="{8D6706B8-BC5B-45B6-833E-3870AB8AA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445172"/>
              </p:ext>
            </p:extLst>
          </p:nvPr>
        </p:nvGraphicFramePr>
        <p:xfrm>
          <a:off x="1043608" y="1776411"/>
          <a:ext cx="7351339" cy="4168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8952">
                  <a:extLst>
                    <a:ext uri="{9D8B030D-6E8A-4147-A177-3AD203B41FA5}">
                      <a16:colId xmlns:a16="http://schemas.microsoft.com/office/drawing/2014/main" xmlns="" val="1713162057"/>
                    </a:ext>
                  </a:extLst>
                </a:gridCol>
                <a:gridCol w="1122148">
                  <a:extLst>
                    <a:ext uri="{9D8B030D-6E8A-4147-A177-3AD203B41FA5}">
                      <a16:colId xmlns:a16="http://schemas.microsoft.com/office/drawing/2014/main" xmlns="" val="276031533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580813148"/>
                    </a:ext>
                  </a:extLst>
                </a:gridCol>
                <a:gridCol w="936103">
                  <a:extLst>
                    <a:ext uri="{9D8B030D-6E8A-4147-A177-3AD203B41FA5}">
                      <a16:colId xmlns:a16="http://schemas.microsoft.com/office/drawing/2014/main" xmlns="" val="209211877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b="1" u="none" strike="noStrike" dirty="0" err="1">
                          <a:effectLst/>
                        </a:rPr>
                        <a:t>Strongly</a:t>
                      </a:r>
                      <a:r>
                        <a:rPr lang="cs-CZ" sz="1400" b="1" u="none" strike="noStrike" dirty="0">
                          <a:effectLst/>
                        </a:rPr>
                        <a:t> </a:t>
                      </a:r>
                      <a:r>
                        <a:rPr lang="en-GB" sz="1400" b="1" u="none" strike="noStrike" dirty="0">
                          <a:effectLst/>
                        </a:rPr>
                        <a:t>d</a:t>
                      </a:r>
                      <a:r>
                        <a:rPr lang="cs-CZ" sz="1400" b="1" u="none" strike="noStrike" dirty="0" err="1">
                          <a:effectLst/>
                        </a:rPr>
                        <a:t>isagree</a:t>
                      </a:r>
                      <a:r>
                        <a:rPr lang="cs-CZ" sz="1400" b="1" u="none" strike="noStrike" dirty="0">
                          <a:effectLst/>
                        </a:rPr>
                        <a:t> and </a:t>
                      </a:r>
                      <a:r>
                        <a:rPr lang="cs-CZ" sz="1400" b="1" u="none" strike="noStrike" dirty="0" err="1">
                          <a:effectLst/>
                        </a:rPr>
                        <a:t>disagree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b="1" u="none" strike="noStrike" dirty="0" err="1">
                          <a:effectLst/>
                        </a:rPr>
                        <a:t>Neutral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b="1" u="none" strike="noStrike" dirty="0" err="1">
                          <a:effectLst/>
                        </a:rPr>
                        <a:t>Strongly</a:t>
                      </a:r>
                      <a:r>
                        <a:rPr lang="cs-CZ" sz="1400" b="1" u="none" strike="noStrike" dirty="0">
                          <a:effectLst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</a:rPr>
                        <a:t>Agree</a:t>
                      </a:r>
                      <a:r>
                        <a:rPr lang="cs-CZ" sz="1400" b="1" u="none" strike="noStrike" dirty="0">
                          <a:effectLst/>
                        </a:rPr>
                        <a:t> and </a:t>
                      </a:r>
                      <a:r>
                        <a:rPr lang="cs-CZ" sz="1400" b="1" u="none" strike="noStrike" dirty="0" err="1">
                          <a:effectLst/>
                        </a:rPr>
                        <a:t>agree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9255181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400" b="1" u="none" strike="noStrike">
                          <a:effectLst/>
                        </a:rPr>
                        <a:t>Employees are provided with sufficient employer's support to adapt to new skill demands</a:t>
                      </a:r>
                      <a:endParaRPr lang="en-US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14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 dirty="0">
                          <a:effectLst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9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21877594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400" b="1" u="none" strike="noStrike">
                          <a:effectLst/>
                        </a:rPr>
                        <a:t>Trainings provided to employees adequately reflect the new skill requirements</a:t>
                      </a:r>
                      <a:endParaRPr lang="en-US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9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7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7589817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400" b="1" u="none" strike="noStrike" dirty="0">
                          <a:effectLst/>
                        </a:rPr>
                        <a:t>Employees have enough time to get prepared for mandatory tests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10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2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 dirty="0">
                          <a:effectLst/>
                        </a:rPr>
                        <a:t>6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3990772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400" b="1" u="none" strike="noStrike">
                          <a:effectLst/>
                        </a:rPr>
                        <a:t>Employees have enough time to upgrade their skills during their working time</a:t>
                      </a:r>
                      <a:endParaRPr lang="en-US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18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2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5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678309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400" b="1" u="none" strike="noStrike" dirty="0">
                          <a:effectLst/>
                        </a:rPr>
                        <a:t>Employees are offered a feasible job rotation system, so their skills are used effectively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13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>
                          <a:effectLst/>
                        </a:rPr>
                        <a:t>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400" u="none" strike="noStrike" dirty="0">
                          <a:effectLst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008305671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677F0B36-B916-46E4-96FC-26568643B563}"/>
              </a:ext>
            </a:extLst>
          </p:cNvPr>
          <p:cNvSpPr txBox="1"/>
          <p:nvPr/>
        </p:nvSpPr>
        <p:spPr>
          <a:xfrm>
            <a:off x="1036039" y="1117729"/>
            <a:ext cx="7056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Please rate to what exten</a:t>
            </a:r>
            <a:r>
              <a:rPr lang="en-US" b="1" dirty="0">
                <a:solidFill>
                  <a:srgbClr val="333333"/>
                </a:solidFill>
                <a:latin typeface="Arial" panose="020B0604020202020204" pitchFamily="34" charset="0"/>
              </a:rPr>
              <a:t>t do you agree with the following statements (N=24)</a:t>
            </a:r>
            <a:r>
              <a:rPr lang="en-US" sz="1800" b="1" i="0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586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xmlns="" id="{CC4BA300-9994-4691-ACB0-6283A2E4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52128"/>
          </a:xfrm>
        </p:spPr>
        <p:txBody>
          <a:bodyPr/>
          <a:lstStyle/>
          <a:p>
            <a:pPr algn="l"/>
            <a:r>
              <a:rPr lang="en-GB" sz="2000" b="1" dirty="0">
                <a:solidFill>
                  <a:srgbClr val="8C383A"/>
                </a:solidFill>
              </a:rPr>
              <a:t>Summary of research activities</a:t>
            </a:r>
            <a:br>
              <a:rPr lang="en-GB" sz="2000" b="1" dirty="0">
                <a:solidFill>
                  <a:srgbClr val="8C383A"/>
                </a:solidFill>
              </a:rPr>
            </a:br>
            <a:r>
              <a:rPr lang="en-GB" sz="2000" b="1" dirty="0">
                <a:solidFill>
                  <a:srgbClr val="8C383A"/>
                </a:solidFill>
              </a:rPr>
              <a:t/>
            </a:r>
            <a:br>
              <a:rPr lang="en-GB" sz="2000" b="1" dirty="0">
                <a:solidFill>
                  <a:srgbClr val="8C383A"/>
                </a:solidFill>
              </a:rPr>
            </a:br>
            <a:endParaRPr lang="en-US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F74F7A7E-641A-40FC-8CF7-D5FEEC722811}"/>
              </a:ext>
            </a:extLst>
          </p:cNvPr>
          <p:cNvSpPr txBox="1"/>
          <p:nvPr/>
        </p:nvSpPr>
        <p:spPr>
          <a:xfrm>
            <a:off x="480697" y="1548666"/>
            <a:ext cx="83296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Aim of the research: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To examine the impact of digitalisation and the MiFID II regulation on organisational changes, skill management, working conditions and industrial relations in the banking sector </a:t>
            </a:r>
          </a:p>
          <a:p>
            <a:endParaRPr lang="en-GB" b="1" dirty="0"/>
          </a:p>
          <a:p>
            <a:r>
              <a:rPr lang="en-GB" b="1" dirty="0"/>
              <a:t>Literature review (September – November 2019)</a:t>
            </a:r>
          </a:p>
          <a:p>
            <a:endParaRPr lang="en-GB" b="1" dirty="0"/>
          </a:p>
          <a:p>
            <a:r>
              <a:rPr lang="en-GB" b="1" dirty="0"/>
              <a:t>Qualitative research (March – October 2020)</a:t>
            </a:r>
            <a:r>
              <a:rPr lang="en-GB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Semi-structured interviews with representatives of trade unions, employers, employers associations, public sector, NGOs (active in labour rights protection)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Case studies: Austria, Finland, Italy, Slovakia</a:t>
            </a:r>
          </a:p>
          <a:p>
            <a:endParaRPr lang="en-GB" dirty="0"/>
          </a:p>
          <a:p>
            <a:r>
              <a:rPr lang="en-GB" b="1" dirty="0"/>
              <a:t>Quantitative research (March 2020 – December 2020)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Survey of workers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Survey of social partners</a:t>
            </a:r>
          </a:p>
          <a:p>
            <a:endParaRPr lang="en-GB" dirty="0"/>
          </a:p>
          <a:p>
            <a:r>
              <a:rPr lang="en-GB" b="1" dirty="0"/>
              <a:t>Analysis of the survey data (March – April 2021)</a:t>
            </a:r>
            <a:endParaRPr lang="cs-CZ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Survey of workers in the banking sector – </a:t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main findings</a:t>
            </a:r>
            <a:r>
              <a:rPr lang="en-GB" sz="4400" b="1" dirty="0">
                <a:solidFill>
                  <a:srgbClr val="8C383A"/>
                </a:solidFill>
              </a:rPr>
              <a:t/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xmlns="" id="{ED7C4A0F-1CD5-411F-9223-8AAFD8D9F4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200950"/>
              </p:ext>
            </p:extLst>
          </p:nvPr>
        </p:nvGraphicFramePr>
        <p:xfrm>
          <a:off x="457200" y="2908300"/>
          <a:ext cx="8229601" cy="2725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7111">
                  <a:extLst>
                    <a:ext uri="{9D8B030D-6E8A-4147-A177-3AD203B41FA5}">
                      <a16:colId xmlns:a16="http://schemas.microsoft.com/office/drawing/2014/main" xmlns="" val="3948266593"/>
                    </a:ext>
                  </a:extLst>
                </a:gridCol>
                <a:gridCol w="1604893">
                  <a:extLst>
                    <a:ext uri="{9D8B030D-6E8A-4147-A177-3AD203B41FA5}">
                      <a16:colId xmlns:a16="http://schemas.microsoft.com/office/drawing/2014/main" xmlns="" val="2045639800"/>
                    </a:ext>
                  </a:extLst>
                </a:gridCol>
                <a:gridCol w="1785896">
                  <a:extLst>
                    <a:ext uri="{9D8B030D-6E8A-4147-A177-3AD203B41FA5}">
                      <a16:colId xmlns:a16="http://schemas.microsoft.com/office/drawing/2014/main" xmlns="" val="1863438884"/>
                    </a:ext>
                  </a:extLst>
                </a:gridCol>
                <a:gridCol w="1206686">
                  <a:extLst>
                    <a:ext uri="{9D8B030D-6E8A-4147-A177-3AD203B41FA5}">
                      <a16:colId xmlns:a16="http://schemas.microsoft.com/office/drawing/2014/main" xmlns="" val="1211081392"/>
                    </a:ext>
                  </a:extLst>
                </a:gridCol>
                <a:gridCol w="905015">
                  <a:extLst>
                    <a:ext uri="{9D8B030D-6E8A-4147-A177-3AD203B41FA5}">
                      <a16:colId xmlns:a16="http://schemas.microsoft.com/office/drawing/2014/main" xmlns="" val="697205530"/>
                    </a:ext>
                  </a:extLst>
                </a:gridCol>
              </a:tblGrid>
              <a:tr h="17376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Very relevant and relevant</a:t>
                      </a:r>
                      <a:endParaRPr lang="cs-CZ" sz="16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Moderately relevant</a:t>
                      </a:r>
                      <a:endParaRPr lang="cs-CZ" sz="16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Slightly relevant</a:t>
                      </a:r>
                      <a:endParaRPr lang="cs-CZ" sz="16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No </a:t>
                      </a:r>
                      <a:r>
                        <a:rPr lang="cs-CZ" sz="1600" b="1" u="none" strike="noStrike" dirty="0" err="1">
                          <a:effectLst/>
                        </a:rPr>
                        <a:t>relevant</a:t>
                      </a:r>
                      <a:endParaRPr lang="cs-CZ" sz="16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xmlns="" val="3170787114"/>
                  </a:ext>
                </a:extLst>
              </a:tr>
              <a:tr h="173763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Deteriorating working conditions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14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4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xmlns="" val="3993369187"/>
                  </a:ext>
                </a:extLst>
              </a:tr>
              <a:tr h="173763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Labour rights violations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xmlns="" val="3862778675"/>
                  </a:ext>
                </a:extLst>
              </a:tr>
              <a:tr h="1737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Weak position of the trade unions</a:t>
                      </a:r>
                      <a:endParaRPr lang="en-US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9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xmlns="" val="4224390746"/>
                  </a:ext>
                </a:extLst>
              </a:tr>
              <a:tr h="1737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Poor adaptability to the new skill requirements</a:t>
                      </a:r>
                      <a:endParaRPr lang="en-US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10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11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xmlns="" val="3331413657"/>
                  </a:ext>
                </a:extLst>
              </a:tr>
              <a:tr h="1737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Necessity to quickly adapt to </a:t>
                      </a:r>
                      <a:r>
                        <a:rPr lang="en-US" sz="1600" u="none" strike="noStrike" dirty="0" err="1">
                          <a:effectLst/>
                        </a:rPr>
                        <a:t>digitalisation</a:t>
                      </a:r>
                      <a:endParaRPr lang="en-US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</a:t>
                      </a:r>
                      <a:endParaRPr lang="cs-CZ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40" marR="7240" marT="7240" marB="0" anchor="ctr"/>
                </a:tc>
                <a:extLst>
                  <a:ext uri="{0D108BD9-81ED-4DB2-BD59-A6C34878D82A}">
                    <a16:rowId xmlns:a16="http://schemas.microsoft.com/office/drawing/2014/main" xmlns="" val="2566398297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4C8831D3-9AEF-466E-89EF-489CB5614CAE}"/>
              </a:ext>
            </a:extLst>
          </p:cNvPr>
          <p:cNvSpPr txBox="1"/>
          <p:nvPr/>
        </p:nvSpPr>
        <p:spPr>
          <a:xfrm>
            <a:off x="457200" y="1772816"/>
            <a:ext cx="71391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Please rate the relevance of the problems currently occurring in the banking sector/investment companies (N=24):</a:t>
            </a:r>
            <a:r>
              <a:rPr lang="en-US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6591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06DAB55-2570-48D2-845D-C3E7CEB71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/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Survey of workers in the banking sector – </a:t>
            </a:r>
            <a:br>
              <a:rPr lang="en-GB" sz="1800" b="1" dirty="0">
                <a:solidFill>
                  <a:srgbClr val="8C383A"/>
                </a:solidFill>
              </a:rPr>
            </a:br>
            <a:r>
              <a:rPr lang="en-GB" sz="1800" b="1" dirty="0">
                <a:solidFill>
                  <a:srgbClr val="8C383A"/>
                </a:solidFill>
              </a:rPr>
              <a:t>main findings</a:t>
            </a:r>
            <a:r>
              <a:rPr lang="en-GB" sz="4400" b="1" dirty="0">
                <a:solidFill>
                  <a:srgbClr val="8C383A"/>
                </a:solidFill>
              </a:rPr>
              <a:t/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cs-CZ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xmlns="" id="{FD3570A2-8EB0-4365-8ED7-AFECB382CA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135725"/>
              </p:ext>
            </p:extLst>
          </p:nvPr>
        </p:nvGraphicFramePr>
        <p:xfrm>
          <a:off x="965200" y="2797175"/>
          <a:ext cx="7213600" cy="2110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0500">
                  <a:extLst>
                    <a:ext uri="{9D8B030D-6E8A-4147-A177-3AD203B41FA5}">
                      <a16:colId xmlns:a16="http://schemas.microsoft.com/office/drawing/2014/main" xmlns="" val="200045409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xmlns="" val="58384571"/>
                    </a:ext>
                  </a:extLst>
                </a:gridCol>
                <a:gridCol w="1093192">
                  <a:extLst>
                    <a:ext uri="{9D8B030D-6E8A-4147-A177-3AD203B41FA5}">
                      <a16:colId xmlns:a16="http://schemas.microsoft.com/office/drawing/2014/main" xmlns="" val="640554003"/>
                    </a:ext>
                  </a:extLst>
                </a:gridCol>
                <a:gridCol w="773708">
                  <a:extLst>
                    <a:ext uri="{9D8B030D-6E8A-4147-A177-3AD203B41FA5}">
                      <a16:colId xmlns:a16="http://schemas.microsoft.com/office/drawing/2014/main" xmlns="" val="410949067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xmlns="" val="127238006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To a great extent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Somewhat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Very little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Not </a:t>
                      </a:r>
                      <a:r>
                        <a:rPr lang="cs-CZ" sz="1600" u="none" strike="noStrike" dirty="0" err="1">
                          <a:effectLst/>
                        </a:rPr>
                        <a:t>at</a:t>
                      </a:r>
                      <a:r>
                        <a:rPr lang="cs-CZ" sz="1600" u="none" strike="noStrike" dirty="0">
                          <a:effectLst/>
                        </a:rPr>
                        <a:t> </a:t>
                      </a:r>
                      <a:r>
                        <a:rPr lang="cs-CZ" sz="1600" u="none" strike="noStrike" dirty="0" err="1">
                          <a:effectLst/>
                        </a:rPr>
                        <a:t>all</a:t>
                      </a:r>
                      <a:endParaRPr lang="cs-CZ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3513702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Workload</a:t>
                      </a:r>
                      <a:r>
                        <a:rPr lang="cs-CZ" sz="1400" b="1" u="none" strike="noStrike" dirty="0">
                          <a:effectLst/>
                        </a:rPr>
                        <a:t> has </a:t>
                      </a:r>
                      <a:r>
                        <a:rPr lang="cs-CZ" sz="1400" b="1" u="none" strike="noStrike" dirty="0" err="1">
                          <a:effectLst/>
                        </a:rPr>
                        <a:t>increased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9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9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</a:t>
                      </a:r>
                      <a:endParaRPr lang="cs-CZ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94476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>
                          <a:effectLst/>
                        </a:rPr>
                        <a:t>Overtime work has increased</a:t>
                      </a:r>
                      <a:endParaRPr lang="cs-CZ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9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3433954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Level of stress has increased</a:t>
                      </a:r>
                      <a:endParaRPr lang="en-US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12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5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367067634"/>
                  </a:ext>
                </a:extLst>
              </a:tr>
              <a:tr h="4043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Statutory liabilities (financial penalties, disciplinary and criminal liabilities) on the worker´s side have increased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5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</a:t>
                      </a:r>
                      <a:endParaRPr lang="cs-CZ" sz="16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</a:t>
                      </a:r>
                      <a:endParaRPr lang="cs-CZ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</a:t>
                      </a:r>
                      <a:endParaRPr lang="cs-CZ" sz="16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170990813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45AE4A32-9735-4487-B611-38404F52CBC4}"/>
              </a:ext>
            </a:extLst>
          </p:cNvPr>
          <p:cNvSpPr txBox="1"/>
          <p:nvPr/>
        </p:nvSpPr>
        <p:spPr>
          <a:xfrm>
            <a:off x="755576" y="1873845"/>
            <a:ext cx="71287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 err="1"/>
              <a:t>Since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introduction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MiFID</a:t>
            </a:r>
            <a:r>
              <a:rPr lang="cs-CZ" b="1" dirty="0"/>
              <a:t> II </a:t>
            </a:r>
            <a:r>
              <a:rPr lang="cs-CZ" b="1" dirty="0" err="1"/>
              <a:t>regulation</a:t>
            </a:r>
            <a:r>
              <a:rPr lang="cs-CZ" b="1" dirty="0"/>
              <a:t> in 2018, </a:t>
            </a:r>
            <a:r>
              <a:rPr lang="cs-CZ" b="1" dirty="0" err="1"/>
              <a:t>please</a:t>
            </a:r>
            <a:r>
              <a:rPr lang="cs-CZ" b="1" dirty="0"/>
              <a:t> </a:t>
            </a:r>
            <a:r>
              <a:rPr lang="cs-CZ" b="1" dirty="0" err="1"/>
              <a:t>rate</a:t>
            </a:r>
            <a:r>
              <a:rPr lang="cs-CZ" b="1" dirty="0"/>
              <a:t> to </a:t>
            </a:r>
            <a:r>
              <a:rPr lang="cs-CZ" b="1" dirty="0" err="1"/>
              <a:t>what</a:t>
            </a:r>
            <a:r>
              <a:rPr lang="cs-CZ" b="1" dirty="0"/>
              <a:t> </a:t>
            </a:r>
            <a:r>
              <a:rPr lang="cs-CZ" b="1" dirty="0" err="1"/>
              <a:t>extent</a:t>
            </a:r>
            <a:r>
              <a:rPr lang="en-GB" b="1" dirty="0"/>
              <a:t> (N=22)</a:t>
            </a:r>
            <a:r>
              <a:rPr lang="cs-CZ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578529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684213" y="6096000"/>
            <a:ext cx="3200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 dirty="0" err="1">
                <a:solidFill>
                  <a:srgbClr val="D79B93"/>
                </a:solidFill>
                <a:ea typeface="Adobe Caslon Pro" charset="0"/>
                <a:cs typeface="Adobe Caslon Pro" charset="0"/>
              </a:rPr>
              <a:t>lucia.kovacova</a:t>
            </a:r>
            <a:r>
              <a:rPr lang="cs-CZ" altLang="en-US" sz="800" b="1" dirty="0">
                <a:solidFill>
                  <a:srgbClr val="D79B93"/>
                </a:solidFill>
                <a:ea typeface="Adobe Caslon Pro" charset="0"/>
                <a:cs typeface="Adobe Caslon Pro" charset="0"/>
              </a:rPr>
              <a:t>@celsi.sk</a:t>
            </a:r>
            <a:endParaRPr lang="en-US" altLang="en-US" sz="800" b="1" dirty="0">
              <a:solidFill>
                <a:srgbClr val="D79B93"/>
              </a:solidFill>
              <a:ea typeface="Adobe Caslon Pro" charset="0"/>
              <a:cs typeface="Adobe Caslon Pro" charset="0"/>
            </a:endParaRPr>
          </a:p>
        </p:txBody>
      </p:sp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143000" y="2895600"/>
            <a:ext cx="6858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</a:rPr>
              <a:t>THANK YOU FOR YOUR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</a:rPr>
              <a:t>ATTENTION!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xmlns="" id="{CC4BA300-9994-4691-ACB0-6283A2E4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/>
          <a:lstStyle/>
          <a:p>
            <a:pPr algn="l"/>
            <a:r>
              <a:rPr lang="en-GB" sz="2000" b="1" dirty="0">
                <a:solidFill>
                  <a:srgbClr val="8C383A"/>
                </a:solidFill>
              </a:rPr>
              <a:t>Main findings for Slovakia</a:t>
            </a:r>
            <a:endParaRPr lang="en-US" dirty="0"/>
          </a:p>
        </p:txBody>
      </p:sp>
      <p:graphicFrame>
        <p:nvGraphicFramePr>
          <p:cNvPr id="2" name="Tabulka 3">
            <a:extLst>
              <a:ext uri="{FF2B5EF4-FFF2-40B4-BE49-F238E27FC236}">
                <a16:creationId xmlns:a16="http://schemas.microsoft.com/office/drawing/2014/main" xmlns="" id="{80FBEB2F-F160-43B0-98AE-69F0A2504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83258"/>
              </p:ext>
            </p:extLst>
          </p:nvPr>
        </p:nvGraphicFramePr>
        <p:xfrm>
          <a:off x="590872" y="1340768"/>
          <a:ext cx="7962256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7152">
                  <a:extLst>
                    <a:ext uri="{9D8B030D-6E8A-4147-A177-3AD203B41FA5}">
                      <a16:colId xmlns:a16="http://schemas.microsoft.com/office/drawing/2014/main" xmlns="" val="1703957510"/>
                    </a:ext>
                  </a:extLst>
                </a:gridCol>
                <a:gridCol w="3765104">
                  <a:extLst>
                    <a:ext uri="{9D8B030D-6E8A-4147-A177-3AD203B41FA5}">
                      <a16:colId xmlns:a16="http://schemas.microsoft.com/office/drawing/2014/main" xmlns="" val="13645897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Digitalisation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MiFID II</a:t>
                      </a:r>
                      <a:endParaRPr lang="cs-CZ" dirty="0"/>
                    </a:p>
                  </a:txBody>
                  <a:tcPr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288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The Slovak banking sector is perceived as less developed than banking sectors in other EU countries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Increased volume of paperwork/documentation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9714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Increasing demand for both digital and social skills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Repetitive and routine tasks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16279730"/>
                  </a:ext>
                </a:extLst>
              </a:tr>
              <a:tr h="4438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Training perceived as ineffective (overtime work, demand for peer-to-peer learning and ad hoc consultations)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Increasing number of skill requirements and mandatory tests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5112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Older workers 50+ do face difficulties in acquiring digital skills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Liability issues and increased stress levels at the workplace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46712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No comprehensive skill management strategy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 lack of stress reduction policies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3106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Larger involvement of Fintech companies: Cybersecurity and effective e-banking as key themes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Higher demand for transparency and data protection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21609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Expectations of future jobs – on-call jobs, IT (data protection, cybersecurity)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The role of banking employees has changed: banking clients are becoming more independent in decision-making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2845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2688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xmlns="" id="{CC4BA300-9994-4691-ACB0-6283A2E4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/>
          <a:lstStyle/>
          <a:p>
            <a:pPr algn="l"/>
            <a:r>
              <a:rPr lang="en-GB" sz="2000" b="1" dirty="0">
                <a:solidFill>
                  <a:srgbClr val="8C383A"/>
                </a:solidFill>
              </a:rPr>
              <a:t>Main Findings for Austria</a:t>
            </a:r>
            <a:endParaRPr lang="en-US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xmlns="" id="{AE814172-1263-4512-8CFD-B53C5768C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165079"/>
              </p:ext>
            </p:extLst>
          </p:nvPr>
        </p:nvGraphicFramePr>
        <p:xfrm>
          <a:off x="593806" y="1282916"/>
          <a:ext cx="7962256" cy="456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7152">
                  <a:extLst>
                    <a:ext uri="{9D8B030D-6E8A-4147-A177-3AD203B41FA5}">
                      <a16:colId xmlns:a16="http://schemas.microsoft.com/office/drawing/2014/main" xmlns="" val="3652005109"/>
                    </a:ext>
                  </a:extLst>
                </a:gridCol>
                <a:gridCol w="3765104">
                  <a:extLst>
                    <a:ext uri="{9D8B030D-6E8A-4147-A177-3AD203B41FA5}">
                      <a16:colId xmlns:a16="http://schemas.microsoft.com/office/drawing/2014/main" xmlns="" val="2002052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Digitalisation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MiFID II</a:t>
                      </a:r>
                      <a:endParaRPr lang="cs-CZ" dirty="0"/>
                    </a:p>
                  </a:txBody>
                  <a:tcPr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2247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Larger involvement of FinTech companies, at the same time attempts to develop IT infrastructure in-house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Web-based and demanding training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191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Novel ways of online communication implies a need for problem-solving skills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Increased volume of paperwork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6976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Increasing demand for digital skills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Repetitive and routine tasks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17335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Online trainings are prevalent, heavy workload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Liability issues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74221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Poor skill management strategies in the banks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Strong demand for stress reduction policies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2731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Older workers or workers with different educational attainment levels are perceived as less adaptive to new skill demands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Very high targets (for bonuses)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6085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Attempts to introduce more remote working with time tracking system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The role of banking employees has changed: banking clients are becoming more independent in decision-making</a:t>
                      </a:r>
                      <a:endParaRPr lang="cs-CZ" sz="1400" dirty="0"/>
                    </a:p>
                  </a:txBody>
                  <a:tcPr anchor="ctr">
                    <a:solidFill>
                      <a:srgbClr val="D79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74641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Demand for flexible working time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Compliance-related skills</a:t>
                      </a:r>
                      <a:endParaRPr lang="cs-CZ" sz="1400" dirty="0"/>
                    </a:p>
                  </a:txBody>
                  <a:tcPr anchor="ctr">
                    <a:solidFill>
                      <a:srgbClr val="E4BB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3878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05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xmlns="" id="{CC4BA300-9994-4691-ACB0-6283A2E4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/>
          <a:lstStyle/>
          <a:p>
            <a:pPr algn="l"/>
            <a:r>
              <a:rPr lang="en-GB" sz="2000" b="1" dirty="0">
                <a:solidFill>
                  <a:srgbClr val="8C383A"/>
                </a:solidFill>
              </a:rPr>
              <a:t>Survey of social partners</a:t>
            </a:r>
            <a:r>
              <a:rPr lang="en-GB" sz="4400" b="1" dirty="0">
                <a:solidFill>
                  <a:srgbClr val="8C383A"/>
                </a:solidFill>
              </a:rPr>
              <a:t/>
            </a:r>
            <a:br>
              <a:rPr lang="en-GB" sz="4400" b="1" dirty="0">
                <a:solidFill>
                  <a:srgbClr val="8C383A"/>
                </a:solidFill>
              </a:rPr>
            </a:br>
            <a:endParaRPr lang="en-US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FCC742C8-18C6-46DC-9046-CB6E605A55E3}"/>
              </a:ext>
            </a:extLst>
          </p:cNvPr>
          <p:cNvSpPr txBox="1"/>
          <p:nvPr/>
        </p:nvSpPr>
        <p:spPr>
          <a:xfrm>
            <a:off x="719572" y="1124744"/>
            <a:ext cx="76688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Time frame: March 2020 – December 2020</a:t>
            </a:r>
          </a:p>
          <a:p>
            <a:endParaRPr lang="en-GB" dirty="0"/>
          </a:p>
          <a:p>
            <a:r>
              <a:rPr lang="en-GB" dirty="0"/>
              <a:t>Aim: to map out perspectives and opinions of TUs, employer´s associations and public institutions on the impact of the MiFID II and digitalisation on organisational changes, skill management, working conditions in the banking sector </a:t>
            </a:r>
          </a:p>
          <a:p>
            <a:endParaRPr lang="en-GB" dirty="0"/>
          </a:p>
          <a:p>
            <a:r>
              <a:rPr lang="en-GB" dirty="0"/>
              <a:t>29 questions; in English</a:t>
            </a:r>
          </a:p>
          <a:p>
            <a:endParaRPr lang="en-GB" dirty="0"/>
          </a:p>
          <a:p>
            <a:r>
              <a:rPr lang="en-GB" dirty="0"/>
              <a:t>Dissemination: with support of project partners and via email addresses</a:t>
            </a:r>
          </a:p>
          <a:p>
            <a:endParaRPr lang="en-GB" dirty="0"/>
          </a:p>
          <a:p>
            <a:r>
              <a:rPr kumimoji="0" lang="en-GB" altLang="cs-CZ" sz="1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https://www.surveymonkey.com/r/D5ZPPYC</a:t>
            </a:r>
            <a:r>
              <a:rPr kumimoji="0" lang="en-GB" altLang="cs-CZ" sz="1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en-GB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GB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cs-CZ" dirty="0"/>
          </a:p>
        </p:txBody>
      </p:sp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xmlns="" id="{DCE63FD0-87DF-49C9-AE4A-1C07C21E68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3968" y="4221088"/>
            <a:ext cx="4655447" cy="250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586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D89CF73-85D2-43E6-9C07-19A9A8C15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186" y="322148"/>
            <a:ext cx="8229600" cy="1143000"/>
          </a:xfrm>
        </p:spPr>
        <p:txBody>
          <a:bodyPr/>
          <a:lstStyle/>
          <a:p>
            <a:pPr algn="l"/>
            <a:r>
              <a:rPr lang="en-GB" sz="2000" b="1" dirty="0">
                <a:solidFill>
                  <a:srgbClr val="8C383A"/>
                </a:solidFill>
              </a:rPr>
              <a:t>Survey of workers </a:t>
            </a:r>
            <a:r>
              <a:rPr lang="en-GB" sz="2400" b="1" dirty="0">
                <a:solidFill>
                  <a:srgbClr val="8C383A"/>
                </a:solidFill>
              </a:rPr>
              <a:t/>
            </a:r>
            <a:br>
              <a:rPr lang="en-GB" sz="2400" b="1" dirty="0">
                <a:solidFill>
                  <a:srgbClr val="8C383A"/>
                </a:solidFill>
              </a:rPr>
            </a:br>
            <a:endParaRPr lang="cs-CZ" sz="24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05C4ED3D-ECE7-4C1A-A93B-A94855FAAD20}"/>
              </a:ext>
            </a:extLst>
          </p:cNvPr>
          <p:cNvSpPr txBox="1"/>
          <p:nvPr/>
        </p:nvSpPr>
        <p:spPr>
          <a:xfrm>
            <a:off x="467544" y="2097722"/>
            <a:ext cx="27363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Time frame: March 2020 – Dec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22 language versions of the questionnaire (all EU languages)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27 EU member states + United Kingdom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WageIndicator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ADE10C85-DB15-4788-93AA-920F85059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1988840"/>
            <a:ext cx="5644903" cy="403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156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D89CF73-85D2-43E6-9C07-19A9A8C15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15900"/>
            <a:ext cx="8229600" cy="1143000"/>
          </a:xfrm>
        </p:spPr>
        <p:txBody>
          <a:bodyPr/>
          <a:lstStyle/>
          <a:p>
            <a:pPr algn="l"/>
            <a:r>
              <a:rPr lang="en-GB" sz="2400" b="1" dirty="0">
                <a:solidFill>
                  <a:srgbClr val="8C383A"/>
                </a:solidFill>
              </a:rPr>
              <a:t>Survey of workers</a:t>
            </a:r>
            <a:br>
              <a:rPr lang="en-GB" sz="2400" b="1" dirty="0">
                <a:solidFill>
                  <a:srgbClr val="8C383A"/>
                </a:solidFill>
              </a:rPr>
            </a:br>
            <a:endParaRPr lang="cs-CZ" sz="24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05C4ED3D-ECE7-4C1A-A93B-A94855FAAD20}"/>
              </a:ext>
            </a:extLst>
          </p:cNvPr>
          <p:cNvSpPr txBox="1"/>
          <p:nvPr/>
        </p:nvSpPr>
        <p:spPr>
          <a:xfrm>
            <a:off x="539051" y="1187400"/>
            <a:ext cx="44644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Facebook campaign: sponsored posts in two waves (June 2020 and October 2020)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LinkedIn campaign: low response rate</a:t>
            </a: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116986C6-951A-48C1-937B-95E97FE46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5517" y="908720"/>
            <a:ext cx="3290087" cy="3882661"/>
          </a:xfrm>
          <a:prstGeom prst="rect">
            <a:avLst/>
          </a:prstGeom>
        </p:spPr>
      </p:pic>
      <p:pic>
        <p:nvPicPr>
          <p:cNvPr id="6" name="Obrázok 5">
            <a:extLst>
              <a:ext uri="{FF2B5EF4-FFF2-40B4-BE49-F238E27FC236}">
                <a16:creationId xmlns:a16="http://schemas.microsoft.com/office/drawing/2014/main" xmlns="" id="{E51C5F56-CA86-4CFF-A759-80976B4352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180" y="3861048"/>
            <a:ext cx="5125690" cy="339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02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4E8BAC1-C6B2-4068-9300-1390ADA6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580"/>
            <a:ext cx="8229600" cy="1143000"/>
          </a:xfrm>
        </p:spPr>
        <p:txBody>
          <a:bodyPr/>
          <a:lstStyle/>
          <a:p>
            <a:r>
              <a:rPr lang="en-GB" sz="2000" b="1" dirty="0">
                <a:solidFill>
                  <a:srgbClr val="8C383A"/>
                </a:solidFill>
              </a:rPr>
              <a:t>Survey of workers in the banking sector </a:t>
            </a:r>
            <a:br>
              <a:rPr lang="en-GB" sz="2000" b="1" dirty="0">
                <a:solidFill>
                  <a:srgbClr val="8C383A"/>
                </a:solidFill>
              </a:rPr>
            </a:br>
            <a:r>
              <a:rPr lang="en-GB" sz="2000" b="1" dirty="0">
                <a:solidFill>
                  <a:srgbClr val="8C383A"/>
                </a:solidFill>
              </a:rPr>
              <a:t>structure of responses (1112)</a:t>
            </a:r>
            <a:br>
              <a:rPr lang="en-GB" sz="2000" b="1" dirty="0">
                <a:solidFill>
                  <a:srgbClr val="8C383A"/>
                </a:solidFill>
              </a:rPr>
            </a:br>
            <a:endParaRPr lang="cs-CZ" sz="2000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xmlns="" id="{8C05857A-E47A-45A7-B3CB-C95EC39DDB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646604"/>
              </p:ext>
            </p:extLst>
          </p:nvPr>
        </p:nvGraphicFramePr>
        <p:xfrm>
          <a:off x="574158" y="908720"/>
          <a:ext cx="8229600" cy="58715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92216">
                  <a:extLst>
                    <a:ext uri="{9D8B030D-6E8A-4147-A177-3AD203B41FA5}">
                      <a16:colId xmlns:a16="http://schemas.microsoft.com/office/drawing/2014/main" xmlns="" val="3615917546"/>
                    </a:ext>
                  </a:extLst>
                </a:gridCol>
                <a:gridCol w="1978966">
                  <a:extLst>
                    <a:ext uri="{9D8B030D-6E8A-4147-A177-3AD203B41FA5}">
                      <a16:colId xmlns:a16="http://schemas.microsoft.com/office/drawing/2014/main" xmlns="" val="1235025466"/>
                    </a:ext>
                  </a:extLst>
                </a:gridCol>
                <a:gridCol w="1158418">
                  <a:extLst>
                    <a:ext uri="{9D8B030D-6E8A-4147-A177-3AD203B41FA5}">
                      <a16:colId xmlns:a16="http://schemas.microsoft.com/office/drawing/2014/main" xmlns="" val="339315214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</a:rPr>
                        <a:t>Structure</a:t>
                      </a:r>
                      <a:r>
                        <a:rPr lang="cs-CZ" sz="1400" b="1" u="none" strike="noStrike" dirty="0">
                          <a:effectLst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</a:rPr>
                        <a:t>of</a:t>
                      </a:r>
                      <a:r>
                        <a:rPr lang="cs-CZ" sz="1400" b="1" u="none" strike="noStrike" dirty="0">
                          <a:effectLst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</a:rPr>
                        <a:t>responses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</a:rPr>
                        <a:t>Responses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516563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Gender (Q1)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8255798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Male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359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32.00%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9177405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</a:rPr>
                        <a:t>Female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772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67.00%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5179791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</a:rPr>
                        <a:t>Other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0.30%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0280584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Mean length in working life in years (Q3)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25322703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Mean length in working life in years in the banking sector </a:t>
                      </a:r>
                      <a:r>
                        <a:rPr lang="en-US" sz="1400" u="none" strike="noStrike" dirty="0">
                          <a:effectLst/>
                        </a:rPr>
                        <a:t>(Q10)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0778519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Level </a:t>
                      </a:r>
                      <a:r>
                        <a:rPr lang="cs-CZ" sz="1400" b="1" u="none" strike="noStrike" dirty="0" err="1">
                          <a:effectLst/>
                        </a:rPr>
                        <a:t>of</a:t>
                      </a:r>
                      <a:r>
                        <a:rPr lang="cs-CZ" sz="1400" b="1" u="none" strike="noStrike" dirty="0">
                          <a:effectLst/>
                        </a:rPr>
                        <a:t> </a:t>
                      </a:r>
                      <a:r>
                        <a:rPr lang="cs-CZ" sz="1400" b="1" u="none" strike="noStrike" dirty="0" err="1">
                          <a:effectLst/>
                        </a:rPr>
                        <a:t>education</a:t>
                      </a:r>
                      <a:r>
                        <a:rPr lang="cs-CZ" sz="1400" b="1" u="none" strike="noStrike" dirty="0">
                          <a:effectLst/>
                        </a:rPr>
                        <a:t> (Q2)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4047144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</a:rPr>
                        <a:t>Upper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secondary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education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220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20%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1792026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Post-</a:t>
                      </a:r>
                      <a:r>
                        <a:rPr lang="cs-CZ" sz="1400" u="none" strike="noStrike" dirty="0" err="1">
                          <a:effectLst/>
                        </a:rPr>
                        <a:t>secondary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vocational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education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6810646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Professional </a:t>
                      </a:r>
                      <a:r>
                        <a:rPr lang="cs-CZ" sz="1400" u="none" strike="noStrike" dirty="0" err="1">
                          <a:effectLst/>
                        </a:rPr>
                        <a:t>or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tertiary</a:t>
                      </a:r>
                      <a:r>
                        <a:rPr lang="cs-CZ" sz="1400" u="none" strike="noStrike" dirty="0">
                          <a:effectLst/>
                        </a:rPr>
                        <a:t> </a:t>
                      </a:r>
                      <a:r>
                        <a:rPr lang="cs-CZ" sz="1400" u="none" strike="noStrike" dirty="0" err="1">
                          <a:effectLst/>
                        </a:rPr>
                        <a:t>education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226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20%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0974903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University education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540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48%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4190564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Trade union presence at the workplace (Q6</a:t>
                      </a:r>
                      <a:r>
                        <a:rPr lang="en-US" sz="1400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9319331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Yes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911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81%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0140545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No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155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14%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67869564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I do not know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59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6843821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Trade</a:t>
                      </a:r>
                      <a:r>
                        <a:rPr lang="cs-CZ" sz="1400" b="1" u="none" strike="noStrike" dirty="0">
                          <a:effectLst/>
                        </a:rPr>
                        <a:t> union </a:t>
                      </a:r>
                      <a:r>
                        <a:rPr lang="cs-CZ" sz="1400" b="1" u="none" strike="noStrike" dirty="0" err="1">
                          <a:effectLst/>
                        </a:rPr>
                        <a:t>membership</a:t>
                      </a:r>
                      <a:r>
                        <a:rPr lang="cs-CZ" sz="1400" b="1" u="none" strike="noStrike" dirty="0">
                          <a:effectLst/>
                        </a:rPr>
                        <a:t> (Q7)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2039619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err="1">
                          <a:effectLst/>
                        </a:rPr>
                        <a:t>Yes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649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57%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6401121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No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437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39%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70799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I do not </a:t>
                      </a:r>
                      <a:r>
                        <a:rPr lang="cs-CZ" sz="1400" u="none" strike="noStrike" dirty="0" err="1">
                          <a:effectLst/>
                        </a:rPr>
                        <a:t>know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17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2%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402296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u="none" strike="noStrike" dirty="0">
                          <a:effectLst/>
                          <a:latin typeface="+mn-lt"/>
                        </a:rPr>
                        <a:t>Employment status (Q11)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786273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Employee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958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97.6%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56849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worker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1.8%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248163356"/>
                  </a:ext>
                </a:extLst>
              </a:tr>
              <a:tr h="3089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Self-employed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0.8%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954906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Freelancer and contractor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0.7%.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820088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89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4E8BAC1-C6B2-4068-9300-1390ADA6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/>
          <a:lstStyle/>
          <a:p>
            <a:r>
              <a:rPr lang="en-GB" sz="2000" b="1" dirty="0">
                <a:solidFill>
                  <a:srgbClr val="8C383A"/>
                </a:solidFill>
              </a:rPr>
              <a:t>Survey of workers in the banking sector – structure of responses</a:t>
            </a:r>
            <a:br>
              <a:rPr lang="en-GB" sz="2000" b="1" dirty="0">
                <a:solidFill>
                  <a:srgbClr val="8C383A"/>
                </a:solidFill>
              </a:rPr>
            </a:br>
            <a:endParaRPr lang="cs-CZ" sz="2000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xmlns="" id="{EE960CA0-28E9-4906-98E8-55DB29EE3F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856330"/>
              </p:ext>
            </p:extLst>
          </p:nvPr>
        </p:nvGraphicFramePr>
        <p:xfrm>
          <a:off x="2987824" y="2332038"/>
          <a:ext cx="2885926" cy="33199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4468">
                  <a:extLst>
                    <a:ext uri="{9D8B030D-6E8A-4147-A177-3AD203B41FA5}">
                      <a16:colId xmlns:a16="http://schemas.microsoft.com/office/drawing/2014/main" xmlns="" val="2201988468"/>
                    </a:ext>
                  </a:extLst>
                </a:gridCol>
                <a:gridCol w="675729">
                  <a:extLst>
                    <a:ext uri="{9D8B030D-6E8A-4147-A177-3AD203B41FA5}">
                      <a16:colId xmlns:a16="http://schemas.microsoft.com/office/drawing/2014/main" xmlns="" val="3151444108"/>
                    </a:ext>
                  </a:extLst>
                </a:gridCol>
                <a:gridCol w="675729">
                  <a:extLst>
                    <a:ext uri="{9D8B030D-6E8A-4147-A177-3AD203B41FA5}">
                      <a16:colId xmlns:a16="http://schemas.microsoft.com/office/drawing/2014/main" xmlns="" val="310370888"/>
                    </a:ext>
                  </a:extLst>
                </a:gridCol>
              </a:tblGrid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Finland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16%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177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736303864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Slovakia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15%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171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395413112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>
                          <a:effectLst/>
                        </a:rPr>
                        <a:t>Spain</a:t>
                      </a:r>
                      <a:endParaRPr lang="cs-CZ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14%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151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455936386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Hungary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11%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119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21750473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Romania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89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091059282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Italy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197872405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>
                          <a:effectLst/>
                        </a:rPr>
                        <a:t>Czechia</a:t>
                      </a:r>
                      <a:endParaRPr lang="cs-CZ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58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122978027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France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57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048597163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>
                          <a:effectLst/>
                        </a:rPr>
                        <a:t>Greece</a:t>
                      </a:r>
                      <a:endParaRPr lang="cs-CZ" sz="14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32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979288641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Austria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3%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29</a:t>
                      </a:r>
                      <a:endParaRPr lang="cs-CZ" sz="14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744458448"/>
                  </a:ext>
                </a:extLst>
              </a:tr>
              <a:tr h="20187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Other</a:t>
                      </a:r>
                      <a:r>
                        <a:rPr lang="cs-CZ" sz="1400" b="1" u="none" strike="noStrike" dirty="0">
                          <a:effectLst/>
                        </a:rPr>
                        <a:t> EU </a:t>
                      </a:r>
                      <a:r>
                        <a:rPr lang="cs-CZ" sz="1400" b="1" u="none" strike="noStrike" dirty="0" err="1">
                          <a:effectLst/>
                        </a:rPr>
                        <a:t>countries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12%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129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393475911"/>
                  </a:ext>
                </a:extLst>
              </a:tr>
              <a:tr h="26232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err="1">
                          <a:effectLst/>
                        </a:rPr>
                        <a:t>Other</a:t>
                      </a:r>
                      <a:r>
                        <a:rPr lang="cs-CZ" sz="1400" b="1" u="none" strike="noStrike" dirty="0">
                          <a:effectLst/>
                        </a:rPr>
                        <a:t>, non EU</a:t>
                      </a:r>
                      <a:endParaRPr lang="cs-CZ" sz="14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1%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12</a:t>
                      </a:r>
                      <a:endParaRPr lang="cs-CZ" sz="14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89399863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946AD4E8-F74A-4614-B2FC-8FEBAE7D3375}"/>
              </a:ext>
            </a:extLst>
          </p:cNvPr>
          <p:cNvSpPr txBox="1"/>
          <p:nvPr/>
        </p:nvSpPr>
        <p:spPr>
          <a:xfrm>
            <a:off x="2411760" y="1512530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 err="1"/>
              <a:t>Please</a:t>
            </a:r>
            <a:r>
              <a:rPr lang="cs-CZ" dirty="0"/>
              <a:t> </a:t>
            </a:r>
            <a:r>
              <a:rPr lang="cs-CZ" dirty="0" err="1"/>
              <a:t>select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country </a:t>
            </a:r>
            <a:r>
              <a:rPr lang="cs-CZ" dirty="0" err="1"/>
              <a:t>where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currently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en-GB" dirty="0"/>
              <a:t> (N=1112):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3001333"/>
      </p:ext>
    </p:extLst>
  </p:cSld>
  <p:clrMapOvr>
    <a:masterClrMapping/>
  </p:clrMapOvr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7932</TotalTime>
  <Words>1512</Words>
  <Application>Microsoft Office PowerPoint</Application>
  <PresentationFormat>Presentazione su schermo (4:3)</PresentationFormat>
  <Paragraphs>394</Paragraphs>
  <Slides>22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Predvolený návrh</vt:lpstr>
      <vt:lpstr>Presentazione standard di PowerPoint</vt:lpstr>
      <vt:lpstr>Summary of research activities  </vt:lpstr>
      <vt:lpstr>Main findings for Slovakia</vt:lpstr>
      <vt:lpstr>Main Findings for Austria</vt:lpstr>
      <vt:lpstr>Survey of social partners </vt:lpstr>
      <vt:lpstr>Survey of workers  </vt:lpstr>
      <vt:lpstr>Survey of workers </vt:lpstr>
      <vt:lpstr>Survey of workers in the banking sector  structure of responses (1112) </vt:lpstr>
      <vt:lpstr>Survey of workers in the banking sector – structure of responses </vt:lpstr>
      <vt:lpstr>Survey of workers in the banking sector – main findings (selected)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 Survey of social partners in the banking sector –  structure of responses </vt:lpstr>
      <vt:lpstr>    </vt:lpstr>
      <vt:lpstr>    </vt:lpstr>
      <vt:lpstr>   Survey of workers in the banking sector –  main findings </vt:lpstr>
      <vt:lpstr>   Survey of workers in the banking sector –  main findings 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prezentácie popis k prezentácii</dc:title>
  <dc:creator>Hela</dc:creator>
  <cp:lastModifiedBy>Malvolti</cp:lastModifiedBy>
  <cp:revision>102</cp:revision>
  <dcterms:created xsi:type="dcterms:W3CDTF">2015-09-09T12:47:17Z</dcterms:created>
  <dcterms:modified xsi:type="dcterms:W3CDTF">2021-06-15T13:44:28Z</dcterms:modified>
</cp:coreProperties>
</file>