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sldIdLst>
    <p:sldId id="281" r:id="rId2"/>
    <p:sldId id="257" r:id="rId3"/>
    <p:sldId id="288" r:id="rId4"/>
    <p:sldId id="282" r:id="rId5"/>
    <p:sldId id="280" r:id="rId6"/>
    <p:sldId id="284" r:id="rId7"/>
    <p:sldId id="286" r:id="rId8"/>
    <p:sldId id="285" r:id="rId9"/>
    <p:sldId id="287" r:id="rId10"/>
    <p:sldId id="278" r:id="rId11"/>
    <p:sldId id="289" r:id="rId12"/>
    <p:sldId id="290" r:id="rId13"/>
    <p:sldId id="291" r:id="rId14"/>
    <p:sldId id="292" r:id="rId15"/>
    <p:sldId id="293" r:id="rId16"/>
    <p:sldId id="261" r:id="rId17"/>
    <p:sldId id="262" r:id="rId18"/>
    <p:sldId id="267" r:id="rId19"/>
    <p:sldId id="268" r:id="rId20"/>
    <p:sldId id="277" r:id="rId21"/>
  </p:sldIdLst>
  <p:sldSz cx="9144000" cy="6858000" type="screen4x3"/>
  <p:notesSz cx="6735763" cy="98663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1059" autoAdjust="0"/>
  </p:normalViewPr>
  <p:slideViewPr>
    <p:cSldViewPr>
      <p:cViewPr varScale="1">
        <p:scale>
          <a:sx n="116" d="100"/>
          <a:sy n="116" d="100"/>
        </p:scale>
        <p:origin x="152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565" cy="49386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626" y="0"/>
            <a:ext cx="2919565" cy="49386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F0D5349-311A-4F4C-8E24-971C2591BF90}" type="datetimeFigureOut">
              <a:rPr lang="it-IT"/>
              <a:pPr>
                <a:defRPr/>
              </a:pPr>
              <a:t>06/06/21</a:t>
            </a:fld>
            <a:endParaRPr lang="it-IT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262" y="4686223"/>
            <a:ext cx="5389240" cy="44400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0868"/>
            <a:ext cx="2919565" cy="49386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626" y="9370868"/>
            <a:ext cx="2919565" cy="49386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19827F2-B3DD-4A74-A772-A3F0B1F73976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7671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dirty="0">
                <a:latin typeface="+mn-lt"/>
              </a:rPr>
              <a:t>Hai mai sentito parlare di sindacato? </a:t>
            </a:r>
            <a:endParaRPr lang="it-IT" baseline="0" dirty="0"/>
          </a:p>
          <a:p>
            <a:pPr defTabSz="90763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baseline="0" dirty="0"/>
              <a:t>Ho fatto questa domanda </a:t>
            </a:r>
            <a:r>
              <a:rPr lang="it-IT" dirty="0"/>
              <a:t>a </a:t>
            </a:r>
            <a:r>
              <a:rPr lang="it-IT" baseline="0" dirty="0"/>
              <a:t>degli studenti universitari in un incontro nel quale mi chiedevano di spiegare cosa accade oggi nelle l’idea del sindacato sulle prospettive delle banche, il rapporto con l’economia e con i lavoratori che vi operano. </a:t>
            </a:r>
          </a:p>
          <a:p>
            <a:r>
              <a:rPr lang="it-IT" b="1" dirty="0">
                <a:latin typeface="+mn-lt"/>
              </a:rPr>
              <a:t>Ha risposto sì circa il 90% dei ragazzi</a:t>
            </a:r>
            <a:r>
              <a:rPr lang="it-IT" dirty="0">
                <a:latin typeface="+mn-lt"/>
              </a:rPr>
              <a:t>. </a:t>
            </a:r>
          </a:p>
          <a:p>
            <a:pPr marL="226908" indent="-226908">
              <a:buFont typeface="Arial"/>
              <a:buChar char="•"/>
            </a:pPr>
            <a:r>
              <a:rPr lang="it-IT" dirty="0">
                <a:latin typeface="+mn-lt"/>
              </a:rPr>
              <a:t>8 su 10 conosce Cgil e Cisl </a:t>
            </a:r>
          </a:p>
          <a:p>
            <a:pPr marL="226908" indent="-226908">
              <a:buFont typeface="Arial"/>
              <a:buChar char="•"/>
            </a:pPr>
            <a:r>
              <a:rPr lang="it-IT" dirty="0">
                <a:latin typeface="+mn-lt"/>
              </a:rPr>
              <a:t>4 su 10 la Uil </a:t>
            </a:r>
          </a:p>
          <a:p>
            <a:pPr marL="226908" indent="-226908">
              <a:buFont typeface="Arial"/>
              <a:buChar char="•"/>
            </a:pPr>
            <a:r>
              <a:rPr lang="it-IT" dirty="0">
                <a:latin typeface="+mn-lt"/>
              </a:rPr>
              <a:t>2 su 10 i Cobas</a:t>
            </a:r>
          </a:p>
          <a:p>
            <a:pPr marL="226908" indent="-226908">
              <a:buFont typeface="Arial"/>
              <a:buChar char="•"/>
            </a:pPr>
            <a:r>
              <a:rPr lang="it-IT" dirty="0">
                <a:latin typeface="+mn-lt"/>
              </a:rPr>
              <a:t>Zero altri sindacati (</a:t>
            </a:r>
            <a:r>
              <a:rPr lang="it-IT" dirty="0" err="1">
                <a:latin typeface="+mn-lt"/>
              </a:rPr>
              <a:t>Ugl</a:t>
            </a:r>
            <a:r>
              <a:rPr lang="it-IT" dirty="0">
                <a:latin typeface="+mn-lt"/>
              </a:rPr>
              <a:t>).</a:t>
            </a:r>
          </a:p>
          <a:p>
            <a:r>
              <a:rPr lang="it-IT" dirty="0">
                <a:latin typeface="+mn-lt"/>
              </a:rPr>
              <a:t>A </a:t>
            </a:r>
            <a:r>
              <a:rPr lang="it-IT" b="1" dirty="0">
                <a:latin typeface="+mn-lt"/>
              </a:rPr>
              <a:t>cosa serve? </a:t>
            </a:r>
          </a:p>
          <a:p>
            <a:pPr marL="170181" indent="-170181">
              <a:buFont typeface="Arial"/>
              <a:buChar char="•"/>
            </a:pPr>
            <a:r>
              <a:rPr lang="it-IT" dirty="0">
                <a:latin typeface="+mn-lt"/>
              </a:rPr>
              <a:t>5 su 10 Tutela i lavoratori in un'azienda  </a:t>
            </a:r>
          </a:p>
          <a:p>
            <a:pPr marL="170181" indent="-170181">
              <a:buFont typeface="Arial"/>
              <a:buChar char="•"/>
            </a:pPr>
            <a:r>
              <a:rPr lang="it-IT" dirty="0">
                <a:latin typeface="+mn-lt"/>
              </a:rPr>
              <a:t>3 su 10 opera per migliore le condizioni di lavoro di tutti  </a:t>
            </a:r>
          </a:p>
          <a:p>
            <a:pPr marL="170181" indent="-170181">
              <a:buFont typeface="Arial"/>
              <a:buChar char="•"/>
            </a:pPr>
            <a:r>
              <a:rPr lang="it-IT" dirty="0">
                <a:latin typeface="+mn-lt"/>
              </a:rPr>
              <a:t>2 su 10 non sa a cosa possa servire.</a:t>
            </a:r>
          </a:p>
          <a:p>
            <a:r>
              <a:rPr lang="it-IT" b="1" dirty="0">
                <a:latin typeface="+mn-lt"/>
              </a:rPr>
              <a:t>Cosa potrebbe offrire un sindacato a chi ancora non lavora?</a:t>
            </a:r>
            <a:r>
              <a:rPr lang="it-IT" dirty="0">
                <a:latin typeface="+mn-lt"/>
              </a:rPr>
              <a:t> </a:t>
            </a:r>
          </a:p>
          <a:p>
            <a:pPr marL="226908" indent="-226908">
              <a:buFont typeface="+mj-lt"/>
              <a:buAutoNum type="arabicPeriod"/>
            </a:pPr>
            <a:r>
              <a:rPr lang="it-IT" dirty="0">
                <a:latin typeface="+mn-lt"/>
              </a:rPr>
              <a:t>corsi di orientamento al lavoro, </a:t>
            </a:r>
          </a:p>
          <a:p>
            <a:pPr marL="226908" indent="-226908">
              <a:buFont typeface="+mj-lt"/>
              <a:buAutoNum type="arabicPeriod"/>
            </a:pPr>
            <a:r>
              <a:rPr lang="it-IT" dirty="0">
                <a:latin typeface="+mn-lt"/>
              </a:rPr>
              <a:t>aiuto e sostegno nella ricerca del lavoro.</a:t>
            </a:r>
            <a:endParaRPr lang="it-IT" baseline="0" dirty="0"/>
          </a:p>
          <a:p>
            <a:endParaRPr lang="it-IT" baseline="0" dirty="0"/>
          </a:p>
          <a:p>
            <a:r>
              <a:rPr lang="it-IT" b="1" baseline="0" dirty="0"/>
              <a:t>Devo dire che mi ha colpito sentire questi ragazzi, ascoltare le loro domande e considerazioni rispetto al nostro lavoro di bancari e di sindacato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5C16E-8B0C-4ABE-A39F-2B94AA14B2B6}" type="slidenum">
              <a:rPr lang="it-IT" smtClean="0">
                <a:solidFill>
                  <a:prstClr val="black"/>
                </a:solidFill>
              </a:rPr>
              <a:pPr/>
              <a:t>1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220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MA">
    <p:bg>
      <p:bgPr>
        <a:solidFill>
          <a:srgbClr val="0062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CCC3113B-DD16-4F50-8B21-B8AB38475509}" type="datetime1">
              <a:rPr lang="it-IT" smtClean="0">
                <a:solidFill>
                  <a:prstClr val="white"/>
                </a:solidFill>
              </a:rPr>
              <a:pPr/>
              <a:t>06/06/21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EC91A27-023F-4C0D-B83B-6A35B52CFB56}" type="slidenum">
              <a:rPr lang="it-IT" smtClean="0">
                <a:solidFill>
                  <a:prstClr val="white"/>
                </a:solidFill>
              </a:rPr>
              <a:pPr/>
              <a:t>‹n.›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38711"/>
            <a:ext cx="7772400" cy="188555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b="1">
                <a:solidFill>
                  <a:srgbClr val="00629E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it-IT" dirty="0"/>
              <a:t>FARE CLIC PER INSERIRE IL TITOLO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4096902"/>
            <a:ext cx="6858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inserire il sottotitolo (luogo, data, relatore)</a:t>
            </a:r>
            <a:endParaRPr lang="en-US" dirty="0"/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448" y="768691"/>
            <a:ext cx="3231104" cy="885322"/>
          </a:xfrm>
          <a:prstGeom prst="rect">
            <a:avLst/>
          </a:prstGeom>
        </p:spPr>
      </p:pic>
      <p:sp>
        <p:nvSpPr>
          <p:cNvPr id="2" name="Rettangolo 1"/>
          <p:cNvSpPr/>
          <p:nvPr userDrawn="1"/>
        </p:nvSpPr>
        <p:spPr>
          <a:xfrm>
            <a:off x="7121562" y="225911"/>
            <a:ext cx="1549102" cy="542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427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e immagine">
    <p:bg>
      <p:bgPr>
        <a:solidFill>
          <a:srgbClr val="0062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CCC3113B-DD16-4F50-8B21-B8AB38475509}" type="datetime1">
              <a:rPr lang="it-IT" smtClean="0">
                <a:solidFill>
                  <a:prstClr val="white"/>
                </a:solidFill>
              </a:rPr>
              <a:pPr/>
              <a:t>06/06/21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EC91A27-023F-4C0D-B83B-6A35B52CFB56}" type="slidenum">
              <a:rPr lang="it-IT" smtClean="0">
                <a:solidFill>
                  <a:prstClr val="white"/>
                </a:solidFill>
              </a:rPr>
              <a:pPr/>
              <a:t>‹n.›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Segnaposto immagine 23"/>
          <p:cNvSpPr>
            <a:spLocks noGrp="1"/>
          </p:cNvSpPr>
          <p:nvPr>
            <p:ph type="pic" sz="quarter" idx="13"/>
          </p:nvPr>
        </p:nvSpPr>
        <p:spPr>
          <a:xfrm>
            <a:off x="628650" y="1729265"/>
            <a:ext cx="3792743" cy="3772892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11" name="Segnaposto testo 25"/>
          <p:cNvSpPr>
            <a:spLocks noGrp="1"/>
          </p:cNvSpPr>
          <p:nvPr>
            <p:ph type="body" sz="quarter" idx="14" hasCustomPrompt="1"/>
          </p:nvPr>
        </p:nvSpPr>
        <p:spPr>
          <a:xfrm>
            <a:off x="4686300" y="1729265"/>
            <a:ext cx="3829050" cy="37728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it-IT" dirty="0"/>
              <a:t>Testo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091758"/>
            <a:ext cx="7886700" cy="481861"/>
          </a:xfrm>
          <a:prstGeom prst="rect">
            <a:avLst/>
          </a:prstGeom>
        </p:spPr>
        <p:txBody>
          <a:bodyPr lIns="0">
            <a:noAutofit/>
          </a:bodyPr>
          <a:lstStyle>
            <a:lvl1pPr algn="l">
              <a:defRPr sz="2400" b="1">
                <a:solidFill>
                  <a:srgbClr val="00629E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it-IT" dirty="0"/>
              <a:t>FARE CLIC PER INSERIRE IL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996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sto">
    <p:bg>
      <p:bgPr>
        <a:solidFill>
          <a:srgbClr val="0062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CCC3113B-DD16-4F50-8B21-B8AB38475509}" type="datetime1">
              <a:rPr lang="it-IT" smtClean="0">
                <a:solidFill>
                  <a:prstClr val="white"/>
                </a:solidFill>
              </a:rPr>
              <a:pPr/>
              <a:t>06/06/21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EC91A27-023F-4C0D-B83B-6A35B52CFB56}" type="slidenum">
              <a:rPr lang="it-IT" smtClean="0">
                <a:solidFill>
                  <a:prstClr val="white"/>
                </a:solidFill>
              </a:rPr>
              <a:pPr/>
              <a:t>‹n.›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14" name="Segnaposto testo 25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2026980"/>
            <a:ext cx="7886700" cy="3772892"/>
          </a:xfrm>
          <a:prstGeom prst="rect">
            <a:avLst/>
          </a:prstGeom>
        </p:spPr>
        <p:txBody>
          <a:bodyPr/>
          <a:lstStyle>
            <a:lvl1pPr>
              <a:defRPr lang="it-IT" sz="1800" dirty="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marL="0" lvl="0" indent="0">
              <a:lnSpc>
                <a:spcPct val="150000"/>
              </a:lnSpc>
              <a:buNone/>
            </a:pPr>
            <a:r>
              <a:rPr lang="it-IT" dirty="0"/>
              <a:t>Testo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091758"/>
            <a:ext cx="7886700" cy="823104"/>
          </a:xfrm>
          <a:prstGeom prst="rect">
            <a:avLst/>
          </a:prstGeom>
        </p:spPr>
        <p:txBody>
          <a:bodyPr lIns="0">
            <a:noAutofit/>
          </a:bodyPr>
          <a:lstStyle>
            <a:lvl1pPr algn="l">
              <a:defRPr sz="2400" b="1">
                <a:solidFill>
                  <a:srgbClr val="00629E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it-IT" dirty="0"/>
              <a:t>FARE CLIC PER INSERIRE IL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69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">
    <p:bg>
      <p:bgPr>
        <a:solidFill>
          <a:srgbClr val="0062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CCC3113B-DD16-4F50-8B21-B8AB38475509}" type="datetime1">
              <a:rPr lang="it-IT" smtClean="0">
                <a:solidFill>
                  <a:prstClr val="white"/>
                </a:solidFill>
              </a:rPr>
              <a:pPr/>
              <a:t>06/06/21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EC91A27-023F-4C0D-B83B-6A35B52CFB56}" type="slidenum">
              <a:rPr lang="it-IT" smtClean="0">
                <a:solidFill>
                  <a:prstClr val="white"/>
                </a:solidFill>
              </a:rPr>
              <a:pPr/>
              <a:t>‹n.›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11" name="Segnaposto testo 25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5392430"/>
            <a:ext cx="7886700" cy="535034"/>
          </a:xfrm>
          <a:prstGeom prst="rect">
            <a:avLst/>
          </a:prstGeom>
        </p:spPr>
        <p:txBody>
          <a:bodyPr/>
          <a:lstStyle>
            <a:lvl1pPr algn="ctr">
              <a:defRPr lang="it-IT" sz="1400" i="1" dirty="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marL="0" lvl="0" indent="0">
              <a:lnSpc>
                <a:spcPct val="150000"/>
              </a:lnSpc>
              <a:buNone/>
            </a:pPr>
            <a:r>
              <a:rPr lang="it-IT" dirty="0"/>
              <a:t>Testo</a:t>
            </a:r>
          </a:p>
        </p:txBody>
      </p:sp>
      <p:sp>
        <p:nvSpPr>
          <p:cNvPr id="12" name="Segnaposto immagine 2"/>
          <p:cNvSpPr>
            <a:spLocks noGrp="1"/>
          </p:cNvSpPr>
          <p:nvPr>
            <p:ph type="pic" sz="quarter" idx="15"/>
          </p:nvPr>
        </p:nvSpPr>
        <p:spPr>
          <a:xfrm>
            <a:off x="628650" y="1106488"/>
            <a:ext cx="7886700" cy="4127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/>
              <a:t>Fare clic sull'icona per inserire un'immagine</a:t>
            </a:r>
            <a:endParaRPr lang="it-IT" dirty="0"/>
          </a:p>
        </p:txBody>
      </p:sp>
      <p:cxnSp>
        <p:nvCxnSpPr>
          <p:cNvPr id="16" name="Connettore 1 15"/>
          <p:cNvCxnSpPr/>
          <p:nvPr userDrawn="1"/>
        </p:nvCxnSpPr>
        <p:spPr>
          <a:xfrm flipH="1">
            <a:off x="616618" y="5382052"/>
            <a:ext cx="7898732" cy="0"/>
          </a:xfrm>
          <a:prstGeom prst="line">
            <a:avLst/>
          </a:prstGeom>
          <a:ln w="12700">
            <a:solidFill>
              <a:srgbClr val="0062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69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">
    <p:bg>
      <p:bgPr>
        <a:solidFill>
          <a:srgbClr val="0062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CCC3113B-DD16-4F50-8B21-B8AB38475509}" type="datetime1">
              <a:rPr lang="it-IT" smtClean="0">
                <a:solidFill>
                  <a:prstClr val="white"/>
                </a:solidFill>
              </a:rPr>
              <a:pPr/>
              <a:t>06/06/21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EC91A27-023F-4C0D-B83B-6A35B52CFB56}" type="slidenum">
              <a:rPr lang="it-IT" smtClean="0">
                <a:solidFill>
                  <a:prstClr val="white"/>
                </a:solidFill>
              </a:rPr>
              <a:pPr/>
              <a:t>‹n.›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14" name="Segnaposto grafico 4"/>
          <p:cNvSpPr>
            <a:spLocks noGrp="1"/>
          </p:cNvSpPr>
          <p:nvPr>
            <p:ph type="chart" sz="quarter" idx="13"/>
          </p:nvPr>
        </p:nvSpPr>
        <p:spPr>
          <a:xfrm>
            <a:off x="628650" y="2082835"/>
            <a:ext cx="7886700" cy="3946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it-IT"/>
              <a:t>Fare clic sull'icona per inserire un grafico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091758"/>
            <a:ext cx="7886700" cy="823104"/>
          </a:xfrm>
          <a:prstGeom prst="rect">
            <a:avLst/>
          </a:prstGeom>
        </p:spPr>
        <p:txBody>
          <a:bodyPr lIns="0">
            <a:noAutofit/>
          </a:bodyPr>
          <a:lstStyle>
            <a:lvl1pPr algn="l">
              <a:defRPr sz="2400" b="1">
                <a:solidFill>
                  <a:srgbClr val="00629E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it-IT" dirty="0"/>
              <a:t>FARE CLIC PER INSERIRE IL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95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a">
    <p:bg>
      <p:bgPr>
        <a:solidFill>
          <a:srgbClr val="0062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CCC3113B-DD16-4F50-8B21-B8AB38475509}" type="datetime1">
              <a:rPr lang="it-IT" smtClean="0">
                <a:solidFill>
                  <a:prstClr val="white"/>
                </a:solidFill>
              </a:rPr>
              <a:pPr/>
              <a:t>06/06/21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EC91A27-023F-4C0D-B83B-6A35B52CFB56}" type="slidenum">
              <a:rPr lang="it-IT" smtClean="0">
                <a:solidFill>
                  <a:prstClr val="white"/>
                </a:solidFill>
              </a:rPr>
              <a:pPr/>
              <a:t>‹n.›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11" name="Segnaposto tabella 3"/>
          <p:cNvSpPr>
            <a:spLocks noGrp="1"/>
          </p:cNvSpPr>
          <p:nvPr>
            <p:ph type="tbl" sz="quarter" idx="13"/>
          </p:nvPr>
        </p:nvSpPr>
        <p:spPr>
          <a:xfrm>
            <a:off x="628650" y="2076450"/>
            <a:ext cx="7886700" cy="4065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it-IT"/>
              <a:t>Fare clic sull'icona per inserire una tabella</a:t>
            </a:r>
            <a:endParaRPr lang="it-IT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091758"/>
            <a:ext cx="7886700" cy="823104"/>
          </a:xfrm>
          <a:prstGeom prst="rect">
            <a:avLst/>
          </a:prstGeom>
        </p:spPr>
        <p:txBody>
          <a:bodyPr lIns="0">
            <a:noAutofit/>
          </a:bodyPr>
          <a:lstStyle>
            <a:lvl1pPr algn="l">
              <a:defRPr sz="2400" b="1">
                <a:solidFill>
                  <a:srgbClr val="00629E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it-IT" dirty="0"/>
              <a:t>FARE CLIC PER INSERIRE IL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78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bg>
      <p:bgPr>
        <a:solidFill>
          <a:srgbClr val="0062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CCC3113B-DD16-4F50-8B21-B8AB38475509}" type="datetime1">
              <a:rPr lang="it-IT" smtClean="0">
                <a:solidFill>
                  <a:prstClr val="white"/>
                </a:solidFill>
              </a:rPr>
              <a:pPr/>
              <a:t>06/06/21</a:t>
            </a:fld>
            <a:endParaRPr lang="it-IT">
              <a:solidFill>
                <a:prstClr val="white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EC91A27-023F-4C0D-B83B-6A35B52CFB56}" type="slidenum">
              <a:rPr lang="it-IT" smtClean="0">
                <a:solidFill>
                  <a:prstClr val="white"/>
                </a:solidFill>
              </a:rPr>
              <a:pPr/>
              <a:t>‹n.›</a:t>
            </a:fld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43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172" y="273352"/>
            <a:ext cx="7443081" cy="673746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991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171" y="1604841"/>
            <a:ext cx="25798" cy="459309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90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84602" y="1604841"/>
            <a:ext cx="25798" cy="459309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90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190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2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CC3113B-DD16-4F50-8B21-B8AB3847550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06/06/21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EC91A27-023F-4C0D-B83B-6A35B52CFB5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‹n.›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ttangolo con angoli arrotondati in diagonale 6"/>
          <p:cNvSpPr/>
          <p:nvPr/>
        </p:nvSpPr>
        <p:spPr>
          <a:xfrm>
            <a:off x="0" y="0"/>
            <a:ext cx="9157648" cy="6217920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9" name="Rettangolo con angoli arrotondati in diagonale 8"/>
          <p:cNvSpPr/>
          <p:nvPr/>
        </p:nvSpPr>
        <p:spPr>
          <a:xfrm>
            <a:off x="0" y="0"/>
            <a:ext cx="9157648" cy="6217920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it-IT">
              <a:solidFill>
                <a:prstClr val="white"/>
              </a:solidFill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53" y="318995"/>
            <a:ext cx="1332497" cy="36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324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71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>
            <a:extLst>
              <a:ext uri="{FF2B5EF4-FFF2-40B4-BE49-F238E27FC236}">
                <a16:creationId xmlns:a16="http://schemas.microsoft.com/office/drawing/2014/main" xmlns="" id="{5318B116-5DA4-46B4-B21D-8A6BE15F99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72400" cy="1885557"/>
          </a:xfrm>
        </p:spPr>
        <p:txBody>
          <a:bodyPr/>
          <a:lstStyle/>
          <a:p>
            <a:r>
              <a:rPr lang="it-IT" dirty="0" err="1"/>
              <a:t>Disability</a:t>
            </a:r>
            <a:r>
              <a:rPr lang="it-IT" dirty="0"/>
              <a:t> Manager: a </a:t>
            </a:r>
            <a:r>
              <a:rPr lang="it-IT" dirty="0" err="1"/>
              <a:t>proposal</a:t>
            </a:r>
            <a:r>
              <a:rPr lang="it-IT" dirty="0"/>
              <a:t> for </a:t>
            </a:r>
            <a:r>
              <a:rPr lang="it-IT" dirty="0" err="1"/>
              <a:t>diversity</a:t>
            </a:r>
            <a:r>
              <a:rPr lang="it-IT" dirty="0"/>
              <a:t> in </a:t>
            </a:r>
            <a:r>
              <a:rPr lang="it-IT" dirty="0" err="1"/>
              <a:t>strategic</a:t>
            </a:r>
            <a:r>
              <a:rPr lang="it-IT" dirty="0"/>
              <a:t> business management</a:t>
            </a:r>
          </a:p>
        </p:txBody>
      </p:sp>
      <p:sp>
        <p:nvSpPr>
          <p:cNvPr id="12" name="Sottotitolo 11">
            <a:extLst>
              <a:ext uri="{FF2B5EF4-FFF2-40B4-BE49-F238E27FC236}">
                <a16:creationId xmlns:a16="http://schemas.microsoft.com/office/drawing/2014/main" xmlns="" id="{1077A929-24BC-45B8-9B8D-820ACDB30D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3608" y="4941168"/>
            <a:ext cx="6858000" cy="432048"/>
          </a:xfrm>
        </p:spPr>
        <p:txBody>
          <a:bodyPr>
            <a:normAutofit/>
          </a:bodyPr>
          <a:lstStyle/>
          <a:p>
            <a:r>
              <a:rPr lang="it-IT" dirty="0"/>
              <a:t>Domenico Iodice – </a:t>
            </a:r>
            <a:r>
              <a:rPr lang="it-IT" dirty="0" err="1"/>
              <a:t>Scientific</a:t>
            </a:r>
            <a:r>
              <a:rPr lang="it-IT" dirty="0"/>
              <a:t> Coordinator of the </a:t>
            </a:r>
            <a:r>
              <a:rPr lang="it-IT" dirty="0" smtClean="0"/>
              <a:t>Project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02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457172" y="273684"/>
            <a:ext cx="7443081" cy="673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lang="it-IT" sz="3266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“</a:t>
            </a:r>
            <a:r>
              <a:rPr lang="it-IT" sz="3266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European</a:t>
            </a:r>
            <a:r>
              <a:rPr lang="it-IT" sz="3266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Accessibility Act” </a:t>
            </a:r>
            <a:endParaRPr lang="it-IT" sz="3266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263201" y="1196751"/>
            <a:ext cx="8879906" cy="50008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2500" lnSpcReduction="20000"/>
          </a:bodyPr>
          <a:lstStyle/>
          <a:p>
            <a:pPr>
              <a:spcBef>
                <a:spcPts val="1283"/>
              </a:spcBef>
            </a:pP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According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European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Commission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the EAA (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also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known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Directive 2019/882)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aims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"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improve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functioning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internal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market for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accessible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products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services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by breaking down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barriers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created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by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divergent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standards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in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Member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States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".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Previously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each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EU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Member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State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had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different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accessibility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standards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for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products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services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resulting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in 1)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little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choice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expensive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products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for consumers and 2) small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markets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with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few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incentives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for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businesses.Under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EAA, EU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Member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States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will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now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have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 common set of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accessibility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rules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follow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private companies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will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be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able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sell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compliant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products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services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in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all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areas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the EU,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giving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consumers more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choice.The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aim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harmonise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standardise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accessibility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rules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so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that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products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services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use a "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designed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for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all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"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approach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  <a:endParaRPr lang="it-IT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439020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457172" y="273684"/>
            <a:ext cx="7443081" cy="673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lang="it-IT" sz="3266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“</a:t>
            </a:r>
            <a:r>
              <a:rPr lang="it-IT" sz="3266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European</a:t>
            </a:r>
            <a:r>
              <a:rPr lang="it-IT" sz="3266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Accessibility Act” </a:t>
            </a:r>
            <a:endParaRPr lang="it-IT" sz="3266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263201" y="1196751"/>
            <a:ext cx="8879906" cy="50008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2500"/>
          </a:bodyPr>
          <a:lstStyle/>
          <a:p>
            <a:pPr>
              <a:spcBef>
                <a:spcPts val="1283"/>
              </a:spcBef>
            </a:pP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Standardising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most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important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products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services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for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people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with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disabilities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covers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hardware, software, web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services:Computers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operating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systemsATM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ticketing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check-in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machinesSmartphones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tabletsTelevision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equipment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related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digital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television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servicesTelephony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services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related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equipmentAccess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audiovisual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media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services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such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television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broadcasting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related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consumer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equipmentServices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related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passenger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transport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by air, bus,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rail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waterway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(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websites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apps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ticketing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services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etc.)Banking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serviceseBooks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eReadersEmergency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numbersE-commerce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websites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apps</a:t>
            </a:r>
            <a:endParaRPr lang="it-IT" sz="2903" b="1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57564057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457172" y="273684"/>
            <a:ext cx="7443081" cy="673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lang="it-IT" sz="3266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“</a:t>
            </a:r>
            <a:r>
              <a:rPr lang="it-IT" sz="3266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European</a:t>
            </a:r>
            <a:r>
              <a:rPr lang="it-IT" sz="3266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Accessibility Act” </a:t>
            </a:r>
            <a:endParaRPr lang="it-IT" sz="3266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263201" y="1196751"/>
            <a:ext cx="8879906" cy="50008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spcBef>
                <a:spcPts val="1283"/>
              </a:spcBef>
            </a:pP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EAA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was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adopted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by the EU in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June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2019. By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June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2022, EU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Member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States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must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translate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adopt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Directive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into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their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national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laws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 By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July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2025, the law must be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implemented.Who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exempt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from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European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Accessibility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Act?There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exception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for "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disproportionate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burden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":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if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nature of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product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/service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changes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or the company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financially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overburdened.There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also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exception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for micro-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enterprises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with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fewer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than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10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employees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an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annual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turnover of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less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than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two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million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euros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  <a:endParaRPr lang="it-IT" sz="2903" b="1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5303671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457172" y="273684"/>
            <a:ext cx="7443081" cy="673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 </a:t>
            </a:r>
            <a:r>
              <a:rPr lang="it-IT" sz="3266" spc="-1" dirty="0" err="1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critical</a:t>
            </a: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3266" spc="-1" dirty="0" err="1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consideration</a:t>
            </a:r>
            <a:endParaRPr lang="it-IT" sz="3266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263201" y="1196751"/>
            <a:ext cx="8879906" cy="50008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spcBef>
                <a:spcPts val="1283"/>
              </a:spcBef>
            </a:pP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EAA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only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concerned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with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accessibility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requirements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for entry and free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movement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products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services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 In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practice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employment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benefits for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workers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with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disabilities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are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only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indirect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Markets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are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regulated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not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labour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;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logic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the common market,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not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common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labour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rights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Article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32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Transitional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Measures1.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Member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States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shall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provide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for a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transitional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period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ending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28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June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2030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during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which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service providers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may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continue to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provide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their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services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using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products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they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were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using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before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that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date.</a:t>
            </a:r>
            <a:endParaRPr lang="it-IT" sz="2903" b="1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328016119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-18031" y="245442"/>
            <a:ext cx="8033877" cy="673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3600" dirty="0"/>
              <a:t>The Middle </a:t>
            </a:r>
            <a:r>
              <a:rPr lang="it-IT" sz="3600" dirty="0" err="1"/>
              <a:t>Territory</a:t>
            </a:r>
            <a:endParaRPr lang="it-IT" sz="3266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264094" y="1638341"/>
            <a:ext cx="8879906" cy="50870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spcBef>
                <a:spcPts val="1283"/>
              </a:spcBef>
            </a:pP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meantime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while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legislative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process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completed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establishing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"Community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regulatory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infrastructure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",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will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be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necessary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implement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negotiation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process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taking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advantage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the Community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rules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that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are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already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in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place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large banking companies are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subject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the new Directive on non-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financial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information,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which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imposes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rule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"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comply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or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explain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" with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respect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description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measures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adopted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in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field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strategic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diversity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 </a:t>
            </a:r>
            <a:endParaRPr lang="it-IT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61378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457172" y="273684"/>
            <a:ext cx="7443081" cy="673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lang="it-IT" sz="3266" spc="-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2014/95/EU </a:t>
            </a:r>
            <a:r>
              <a:rPr lang="it-IT" sz="3266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</a:t>
            </a:r>
            <a:r>
              <a:rPr lang="it-IT" sz="3266" spc="-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irective</a:t>
            </a:r>
            <a:endParaRPr lang="it-IT" sz="3266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263201" y="1110635"/>
            <a:ext cx="8879906" cy="383053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spcBef>
                <a:spcPts val="1283"/>
              </a:spcBef>
            </a:pP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</a:t>
            </a:r>
            <a:r>
              <a:rPr lang="it-IT" sz="2903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oncerns</a:t>
            </a:r>
            <a:r>
              <a:rPr lang="it-IT" sz="290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disclosure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of non-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financial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diversity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information by large companies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groups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 The companies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concerned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started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to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apply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the Directive from 2018 for information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relating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to the 2017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financial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year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it-IT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1283"/>
              </a:spcBef>
            </a:pPr>
            <a:endParaRPr lang="it-IT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26801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457172" y="273684"/>
            <a:ext cx="7443081" cy="673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/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lang="it-IT" sz="3266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2014/95/EU Directive</a:t>
            </a:r>
            <a:endParaRPr lang="it-IT" sz="3266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3266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263201" y="1110635"/>
            <a:ext cx="8879906" cy="50870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spcBef>
                <a:spcPts val="1283"/>
              </a:spcBef>
            </a:pP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(from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Commission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Guidelines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 Fair,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balanced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and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understandable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informationInformation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should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include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both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favourable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and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unfavourable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aspects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and be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presented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in an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unbiased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manner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 The non-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financial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statement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should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take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into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account the information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needs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of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interested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parties.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Users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of the information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should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not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be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misled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by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material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misstatements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omission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of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material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information or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disclosure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of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immaterial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information</a:t>
            </a:r>
            <a:r>
              <a:rPr lang="it-IT" sz="163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</a:p>
          <a:p>
            <a:pPr>
              <a:spcBef>
                <a:spcPts val="1283"/>
              </a:spcBef>
            </a:pPr>
            <a:r>
              <a:rPr lang="it-IT" sz="163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non-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financial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statement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should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clearly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distinguish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facts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from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views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and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interpretations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 Information can be made more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correct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by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offering</a:t>
            </a:r>
            <a:r>
              <a:rPr lang="it-IT" sz="163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</a:t>
            </a:r>
          </a:p>
          <a:p>
            <a:pPr marL="285750" indent="-285750">
              <a:spcBef>
                <a:spcPts val="1283"/>
              </a:spcBef>
              <a:buFontTx/>
              <a:buChar char="-"/>
            </a:pPr>
            <a:r>
              <a:rPr lang="it-IT" sz="163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appropriate 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corporate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governance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arrangements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(e.g.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empowering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certain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independent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board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members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or a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board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committee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with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responsibility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for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sustainability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and/or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transparency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),-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robust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and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reliable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evidence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internal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control and </a:t>
            </a:r>
            <a:r>
              <a:rPr lang="it-IT" sz="163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reporting</a:t>
            </a:r>
          </a:p>
          <a:p>
            <a:pPr marL="285750" indent="-285750">
              <a:spcBef>
                <a:spcPts val="1283"/>
              </a:spcBef>
              <a:buFontTx/>
              <a:buChar char="-"/>
            </a:pPr>
            <a:r>
              <a:rPr lang="it-IT" sz="163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effective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stakeholder engagement.</a:t>
            </a:r>
            <a:endParaRPr lang="it-IT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57172" y="273684"/>
            <a:ext cx="7443081" cy="673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3266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2014/95/EU Directive</a:t>
            </a:r>
            <a:endParaRPr lang="it-IT" sz="3266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237077" y="1035854"/>
            <a:ext cx="8879906" cy="50870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spcBef>
                <a:spcPts val="1283"/>
              </a:spcBef>
            </a:pP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(from the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Commission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Guidelines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 Full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but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concise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informationArticle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1 of the Directive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states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that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the companies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concerned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:"[...] [must include] social,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personnel-related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information</a:t>
            </a:r>
            <a:r>
              <a:rPr lang="it-IT" sz="163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".</a:t>
            </a:r>
          </a:p>
          <a:p>
            <a:pPr>
              <a:spcBef>
                <a:spcPts val="1283"/>
              </a:spcBef>
            </a:pPr>
            <a:r>
              <a:rPr lang="it-IT" sz="163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Strategic 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and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forward-looking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informationThe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statement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should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provide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insights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into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company's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business model,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strategy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and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implementation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and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explain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the short, medium and long-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term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implications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of the information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disclosed</a:t>
            </a:r>
            <a:r>
              <a:rPr lang="it-IT" sz="163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</a:p>
          <a:p>
            <a:pPr>
              <a:spcBef>
                <a:spcPts val="1283"/>
              </a:spcBef>
            </a:pPr>
            <a:r>
              <a:rPr lang="it-IT" sz="163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Stakeholder-</a:t>
            </a:r>
            <a:r>
              <a:rPr lang="it-IT" sz="1633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oriented</a:t>
            </a:r>
            <a:r>
              <a:rPr lang="it-IT" sz="163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informationBusinesses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should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focus on the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needs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of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stakeholders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collective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group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including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workers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consumers, ...,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local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communities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public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authorities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vulnerable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groups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social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partners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and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civil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society.</a:t>
            </a:r>
            <a:endParaRPr lang="it-IT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457172" y="273684"/>
            <a:ext cx="7443081" cy="673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3266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2014/95/EU Directive</a:t>
            </a:r>
            <a:endParaRPr lang="it-IT" sz="3266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195931" y="856251"/>
            <a:ext cx="8879906" cy="50870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spcBef>
                <a:spcPts val="1283"/>
              </a:spcBef>
            </a:pP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(dalle Linee guida) </a:t>
            </a:r>
            <a:r>
              <a:rPr lang="it-IT" sz="1633" b="1" u="sng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Questioni sociali e attinenti al personale</a:t>
            </a:r>
            <a:endParaRPr lang="it-IT" sz="1633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1283"/>
              </a:spcBef>
            </a:pP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Enterprises are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required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to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provide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relevant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information on-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Diversity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issues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such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gender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diversity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and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equal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treatment in the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context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of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employment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(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including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age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gender,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sexual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orientation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religion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disability</a:t>
            </a:r>
            <a:r>
              <a:rPr lang="it-IT" sz="163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),</a:t>
            </a:r>
          </a:p>
          <a:p>
            <a:pPr marL="285750" indent="-285750">
              <a:spcBef>
                <a:spcPts val="1283"/>
              </a:spcBef>
              <a:buFontTx/>
              <a:buChar char="-"/>
            </a:pPr>
            <a:r>
              <a:rPr lang="it-IT" sz="1633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employment</a:t>
            </a:r>
            <a:r>
              <a:rPr lang="it-IT" sz="163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issues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including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worker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consultation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and/or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participation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employment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and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working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conditions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,-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labour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relations,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including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respect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for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trade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union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rights</a:t>
            </a:r>
            <a:r>
              <a:rPr lang="it-IT" sz="163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</a:t>
            </a:r>
          </a:p>
          <a:p>
            <a:pPr marL="285750" indent="-285750">
              <a:spcBef>
                <a:spcPts val="1283"/>
              </a:spcBef>
              <a:buFontTx/>
              <a:buChar char="-"/>
            </a:pPr>
            <a:r>
              <a:rPr lang="it-IT" sz="163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human capital management,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including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restructuring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management, career management and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employability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remuneration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system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training</a:t>
            </a:r>
            <a:r>
              <a:rPr lang="it-IT" sz="163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</a:t>
            </a:r>
          </a:p>
          <a:p>
            <a:pPr marL="285750" indent="-285750">
              <a:spcBef>
                <a:spcPts val="1283"/>
              </a:spcBef>
              <a:buFontTx/>
              <a:buChar char="-"/>
            </a:pPr>
            <a:r>
              <a:rPr lang="it-IT" sz="163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occupational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health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and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safety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,- the impact on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vulnerable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consumers- relations with the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local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community</a:t>
            </a:r>
            <a:endParaRPr lang="it-IT" sz="163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457172" y="273684"/>
            <a:ext cx="7443081" cy="673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lang="it-IT" sz="3266" spc="-1" dirty="0" smtClean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Strategic </a:t>
            </a:r>
            <a:r>
              <a:rPr lang="it-IT" sz="3266" spc="-1" dirty="0" err="1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Diversity</a:t>
            </a:r>
            <a:endParaRPr lang="it-IT" sz="3266" spc="-1" dirty="0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195931" y="856251"/>
            <a:ext cx="8879906" cy="50870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spcBef>
                <a:spcPts val="1283"/>
              </a:spcBef>
            </a:pP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Article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1 of the Directive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requires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large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listed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companies to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disclose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in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their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statement:"a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description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of the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diversity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policy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applied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in relation to the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composition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of the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administrative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management and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supervisory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bodies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by the company in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respect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of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such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matters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for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example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age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sex, or educational and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professional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background, the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objectives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of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that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diversity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policy, the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manner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in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which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it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implemented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and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its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results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during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the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reference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period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If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no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such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policy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in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place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the statement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shall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contain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an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explanation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of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why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this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the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case.Diversity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aspects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(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strategic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diversity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)The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description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of the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diversity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policy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should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specify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which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diversity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criteria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are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applied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well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explain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the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reasons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for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choosing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them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When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choosing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these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criteria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all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relevant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diversity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aspects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should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be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taken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into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account in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order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to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ensure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that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the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board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has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sufficient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diversity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of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viewpoints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and expertise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necessary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for a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good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understanding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of the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current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business and the long-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term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risks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and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opportunities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related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to the business. The nature and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complexity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of the business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should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be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taken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into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account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when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assessing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the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profiles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needed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to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ensure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optimal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board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diversity.Recital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18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states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"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diversity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of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skills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and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points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of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view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... ...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allows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for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constructive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challenge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of management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decisions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and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greater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openness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to innovative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ideas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thus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combating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the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standardisation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of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members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'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opinions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the so-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called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groupthink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phenomenon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It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thus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contributes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to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effective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management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oversight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and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efficient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corporate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governance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...'.</a:t>
            </a:r>
            <a:endParaRPr lang="it-IT" sz="1633" spc="-1" dirty="0">
              <a:solidFill>
                <a:schemeClr val="accent5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323528" y="980728"/>
            <a:ext cx="8099369" cy="673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3266" spc="-1" dirty="0" err="1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United</a:t>
            </a: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Nations Convention on the </a:t>
            </a:r>
            <a:r>
              <a:rPr lang="it-IT" sz="3266" spc="-1" dirty="0" err="1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Rights</a:t>
            </a: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of </a:t>
            </a:r>
            <a:r>
              <a:rPr lang="it-IT" sz="3266" spc="-1" dirty="0" err="1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Persons</a:t>
            </a: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with </a:t>
            </a:r>
            <a:r>
              <a:rPr lang="it-IT" sz="3266" spc="-1" dirty="0" err="1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Disabilities</a:t>
            </a:r>
            <a:endParaRPr lang="it-IT" sz="3266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467544" y="2636912"/>
            <a:ext cx="8280920" cy="2952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UNCRPD - right to work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Article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27 </a:t>
            </a:r>
            <a:endParaRPr lang="it-IT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and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employment"The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right to work of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persons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disabilities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on an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equal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basis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recognized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 right to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themselves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freely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chosen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accepted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employment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an open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labour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market and work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promotes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inclusion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accessibility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persons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</a:t>
            </a:r>
            <a:r>
              <a:rPr lang="it-IT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disabilities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." </a:t>
            </a:r>
            <a:endParaRPr lang="it-IT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130410" y="273684"/>
            <a:ext cx="7769843" cy="673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lang="it-IT" sz="3266" spc="-1" dirty="0">
                <a:solidFill>
                  <a:schemeClr val="accent5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How </a:t>
            </a:r>
            <a:r>
              <a:rPr lang="it-IT" sz="3266" spc="-1" dirty="0" err="1">
                <a:solidFill>
                  <a:schemeClr val="accent5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</a:t>
            </a:r>
            <a:r>
              <a:rPr lang="it-IT" sz="3266" spc="-1" dirty="0">
                <a:solidFill>
                  <a:schemeClr val="accent5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the Directive </a:t>
            </a:r>
            <a:r>
              <a:rPr lang="it-IT" sz="3266" spc="-1" dirty="0" err="1">
                <a:solidFill>
                  <a:schemeClr val="accent5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applied</a:t>
            </a:r>
            <a:r>
              <a:rPr lang="it-IT" sz="3266" spc="-1" dirty="0">
                <a:solidFill>
                  <a:schemeClr val="accent5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?</a:t>
            </a:r>
            <a:endParaRPr lang="it-IT" sz="3266" spc="-1" dirty="0">
              <a:solidFill>
                <a:schemeClr val="accent5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195931" y="856251"/>
            <a:ext cx="8879906" cy="50870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spcBef>
                <a:spcPts val="1283"/>
              </a:spcBef>
            </a:pPr>
            <a:endParaRPr lang="it-IT" sz="1633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>
              <a:spcBef>
                <a:spcPts val="1283"/>
              </a:spcBef>
            </a:pP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On the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issue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of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diversity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strategic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option,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it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important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to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understand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how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national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legislation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and companies are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moving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forward</a:t>
            </a:r>
            <a:r>
              <a:rPr lang="it-IT" sz="163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</a:t>
            </a:r>
          </a:p>
          <a:p>
            <a:pPr>
              <a:spcBef>
                <a:spcPts val="1283"/>
              </a:spcBef>
            </a:pPr>
            <a:r>
              <a:rPr lang="it-IT" sz="1633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What</a:t>
            </a:r>
            <a:r>
              <a:rPr lang="it-IT" sz="163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diversity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? </a:t>
            </a:r>
            <a:r>
              <a:rPr lang="it-IT" sz="1633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Including</a:t>
            </a:r>
            <a:r>
              <a:rPr lang="it-IT" sz="163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disability</a:t>
            </a:r>
            <a:r>
              <a:rPr lang="it-IT" sz="163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?</a:t>
            </a:r>
          </a:p>
          <a:p>
            <a:pPr>
              <a:spcBef>
                <a:spcPts val="1283"/>
              </a:spcBef>
            </a:pPr>
            <a:r>
              <a:rPr lang="it-IT" sz="1633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What</a:t>
            </a:r>
            <a:r>
              <a:rPr lang="it-IT" sz="163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inclusion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? </a:t>
            </a:r>
            <a:r>
              <a:rPr lang="it-IT" sz="1633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Also</a:t>
            </a:r>
            <a:r>
              <a:rPr lang="it-IT" sz="163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to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decision-making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participation</a:t>
            </a:r>
            <a:r>
              <a:rPr lang="it-IT" sz="163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?</a:t>
            </a:r>
          </a:p>
          <a:p>
            <a:pPr>
              <a:spcBef>
                <a:spcPts val="1283"/>
              </a:spcBef>
            </a:pPr>
            <a:r>
              <a:rPr lang="it-IT" sz="1633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What</a:t>
            </a:r>
            <a:r>
              <a:rPr lang="it-IT" sz="163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protection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?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Only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health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and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safety</a:t>
            </a:r>
            <a:r>
              <a:rPr lang="it-IT" sz="163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?</a:t>
            </a:r>
          </a:p>
          <a:p>
            <a:pPr>
              <a:spcBef>
                <a:spcPts val="1283"/>
              </a:spcBef>
            </a:pPr>
            <a:r>
              <a:rPr lang="it-IT" sz="1633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What</a:t>
            </a:r>
            <a:r>
              <a:rPr lang="it-IT" sz="163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"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compliance</a:t>
            </a:r>
            <a:r>
              <a:rPr lang="it-IT" sz="1633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"? </a:t>
            </a:r>
            <a:r>
              <a:rPr lang="it-IT" sz="1633" b="1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Only</a:t>
            </a:r>
            <a:r>
              <a:rPr lang="it-IT" sz="163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informative or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also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verification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tools</a:t>
            </a:r>
            <a:r>
              <a:rPr lang="it-IT" sz="163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?</a:t>
            </a:r>
          </a:p>
          <a:p>
            <a:pPr>
              <a:spcBef>
                <a:spcPts val="1283"/>
              </a:spcBef>
            </a:pPr>
            <a:r>
              <a:rPr lang="it-IT" sz="1633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What</a:t>
            </a:r>
            <a:r>
              <a:rPr lang="it-IT" sz="163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negotiating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space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if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any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has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been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given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to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bilateralism</a:t>
            </a:r>
            <a:r>
              <a:rPr lang="it-IT" sz="163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?</a:t>
            </a:r>
          </a:p>
          <a:p>
            <a:pPr>
              <a:spcBef>
                <a:spcPts val="1283"/>
              </a:spcBef>
            </a:pPr>
            <a:r>
              <a:rPr lang="it-IT" sz="1633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Alternative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question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in the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absence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of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all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this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what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space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has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been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exercised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by the social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partners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(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understandings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agreements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negotiations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it-IT" sz="163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disputes</a:t>
            </a:r>
            <a:r>
              <a:rPr lang="it-IT" sz="163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)?</a:t>
            </a:r>
            <a:endParaRPr lang="it-IT" sz="1633" spc="-1" dirty="0">
              <a:solidFill>
                <a:schemeClr val="accent5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04072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-36512" y="323513"/>
            <a:ext cx="7056784" cy="673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UN </a:t>
            </a:r>
            <a:r>
              <a:rPr lang="it-IT" sz="3266" spc="-1" dirty="0" err="1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Disability</a:t>
            </a: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Convention (2006)</a:t>
            </a:r>
            <a:endParaRPr lang="it-IT" sz="3266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263201" y="1110635"/>
            <a:ext cx="8879906" cy="50870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lnSpcReduction="10000"/>
          </a:bodyPr>
          <a:lstStyle/>
          <a:p>
            <a:pPr>
              <a:spcBef>
                <a:spcPts val="1283"/>
              </a:spcBef>
            </a:pP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Article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26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refers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'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habilitation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rehabilitation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'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tools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for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independent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living, and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requires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states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take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effective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appropriate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measures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enable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people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'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achieve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maintain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maximum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independence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full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physical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mental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social and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occupational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ability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and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achieve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full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inclusion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participation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in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all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areas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life'.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It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stipulates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duty of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states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organise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develop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comprehensive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services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programmes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in the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areas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health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employment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education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social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services.The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use of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technology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supportive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tools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'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reasonable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accommodation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'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designed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implemented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identified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for and with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people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essential</a:t>
            </a:r>
            <a:r>
              <a:rPr lang="it-IT" sz="2903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  <a:endParaRPr lang="it-IT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50677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-180528" y="323513"/>
            <a:ext cx="8099369" cy="673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lang="it-IT" sz="3266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European</a:t>
            </a:r>
            <a:r>
              <a:rPr lang="it-IT" sz="3266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Pillar of Social </a:t>
            </a:r>
            <a:r>
              <a:rPr lang="it-IT" sz="3266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Rights</a:t>
            </a:r>
            <a:endParaRPr lang="it-IT" sz="3266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263201" y="1110635"/>
            <a:ext cx="8879906" cy="50870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85000" lnSpcReduction="20000"/>
          </a:bodyPr>
          <a:lstStyle/>
          <a:p>
            <a:pPr>
              <a:spcBef>
                <a:spcPts val="1283"/>
              </a:spcBef>
            </a:pP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European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Pillar of Social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Rights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 set of 20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fundamental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principles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rights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in the social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field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adopted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by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European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Parliament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Council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Commission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on 17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November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2017 in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Gothenburg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Sweden.With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Social Pillar,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European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Union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aims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put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labour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social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protections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first, to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ensure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proper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functioning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labour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markets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social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protection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systems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by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articulating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them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in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three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categories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equal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opportunities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access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labour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market; fair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working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conditions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; and social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protection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inclusion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Preamble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(20) "Social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dialogue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plays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central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role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in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strengthening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social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rights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increasing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sustainable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inclusive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growth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 In line with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their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autonomy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negotiate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conclude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agreements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their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right to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collective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bargaining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collective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action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social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partners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all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levels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have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crucial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role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play in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developing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implementing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European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pillar of social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rights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".</a:t>
            </a:r>
            <a:endParaRPr lang="it-IT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325916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195728" y="273684"/>
            <a:ext cx="8099369" cy="673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The Project </a:t>
            </a:r>
            <a:r>
              <a:rPr lang="it-IT" sz="3266" spc="-1" dirty="0" err="1" smtClean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Topic</a:t>
            </a:r>
            <a:endParaRPr lang="it-IT" sz="3266" spc="-1" dirty="0" smtClean="0">
              <a:solidFill>
                <a:srgbClr val="FF66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it-IT" sz="3266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228468" y="836712"/>
            <a:ext cx="8879906" cy="50870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spcBef>
                <a:spcPts val="1283"/>
              </a:spcBef>
            </a:pPr>
            <a:endParaRPr lang="it-IT" sz="2903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spcBef>
                <a:spcPts val="1283"/>
              </a:spcBef>
            </a:pPr>
            <a:r>
              <a:rPr lang="it-IT" sz="2903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Disability</a:t>
            </a:r>
            <a:r>
              <a:rPr lang="it-IT" sz="2903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Management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involves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companies in a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process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improving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working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conditions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actively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promoting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job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retention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for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workers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with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disabilities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(International Human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Resourses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Management) from an inclusive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point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view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in relation to the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health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conditions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each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person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at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different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stages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life.The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issue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is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intertwined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with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those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WLM, welfare,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intergenerational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solidarity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the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digital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revolution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in the banking </a:t>
            </a:r>
            <a:r>
              <a:rPr lang="it-IT" sz="2903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sector</a:t>
            </a:r>
            <a:r>
              <a:rPr lang="it-IT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 </a:t>
            </a:r>
            <a:endParaRPr lang="it-IT" sz="2903" b="1" spc="-1" dirty="0">
              <a:solidFill>
                <a:schemeClr val="accent6">
                  <a:lumMod val="7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72632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134004" y="692696"/>
            <a:ext cx="8099369" cy="673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lang="it-IT" sz="3266" spc="-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Project </a:t>
            </a:r>
            <a:r>
              <a:rPr lang="it-IT" sz="3266" spc="-1" dirty="0" err="1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proposal</a:t>
            </a:r>
            <a:endParaRPr lang="it-IT" sz="3266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134004" y="1844824"/>
            <a:ext cx="8879906" cy="50870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spcBef>
                <a:spcPts val="1283"/>
              </a:spcBef>
            </a:pP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EWCs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can be an inclusive,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supportive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transnational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negotiating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space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capable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regulating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common minimum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standards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ultimately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space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for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homogeneous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action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acquis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communautaire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for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disability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management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policies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in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workplace.The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intuition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our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Project: to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establish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in the EWC the figure of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Disability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Manager!</a:t>
            </a:r>
            <a:endParaRPr lang="it-IT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156533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-468560" y="494588"/>
            <a:ext cx="8817637" cy="673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lang="it-IT" sz="3266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Moral suasion in the EWC</a:t>
            </a:r>
            <a:endParaRPr lang="it-IT" sz="3266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237077" y="1337261"/>
            <a:ext cx="8879906" cy="50870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57200" indent="-457200">
              <a:spcBef>
                <a:spcPts val="1283"/>
              </a:spcBef>
              <a:buFontTx/>
              <a:buChar char="-"/>
            </a:pP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Disability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/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Diversity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Manager can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suggest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board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the company to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promote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organisational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changes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instead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turnover! A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change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perspective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needed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to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overcome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prejudice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about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health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precisely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because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underlying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psychological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aspects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that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are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dismissed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 "situation of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weakness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and/or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unproductiveness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".</a:t>
            </a:r>
            <a:endParaRPr lang="it-IT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60059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-684584" y="273684"/>
            <a:ext cx="9502221" cy="673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3266" spc="-1" dirty="0" err="1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DB's</a:t>
            </a: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3266" spc="-1" dirty="0" err="1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mission</a:t>
            </a: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to the EWC</a:t>
            </a:r>
            <a:endParaRPr lang="it-IT" sz="3266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263201" y="1110635"/>
            <a:ext cx="8879906" cy="50870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spcBef>
                <a:spcPts val="1283"/>
              </a:spcBef>
            </a:pP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-   promotion of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transnational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framework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agreementspromotion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consequent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territorial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agreements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(of "establishment"), with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trade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unions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associations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people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with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disabilities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family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members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for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inclusion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active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maintenance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people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with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disabilities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("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advocacy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rights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");The use of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disability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 cultural and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strategic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lever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for the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continuity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of corporate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identity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through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active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policies</a:t>
            </a:r>
            <a:r>
              <a:rPr lang="it-IT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endParaRPr lang="it-IT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790287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-540568" y="436960"/>
            <a:ext cx="8817637" cy="6736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it-IT" sz="3266" spc="-1" dirty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lang="it-IT" sz="2540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 «</a:t>
            </a:r>
            <a:r>
              <a:rPr lang="it-IT" sz="2540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reasonable</a:t>
            </a:r>
            <a:r>
              <a:rPr lang="it-IT" sz="2540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it-IT" sz="2540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accomodations</a:t>
            </a:r>
            <a:r>
              <a:rPr lang="it-IT" sz="2540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»: </a:t>
            </a:r>
            <a:r>
              <a:rPr lang="it-IT" sz="2540" b="1" spc="-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new </a:t>
            </a:r>
            <a:r>
              <a:rPr lang="it-IT" sz="2540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business?</a:t>
            </a:r>
            <a:endParaRPr lang="it-IT" sz="2540" b="1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263201" y="1110635"/>
            <a:ext cx="8879906" cy="50870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spcBef>
                <a:spcPts val="1283"/>
              </a:spcBef>
            </a:pP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Accommodation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does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not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only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mean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large and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unsustainable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expenses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. In reality,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these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are common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sense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solutions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but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they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are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still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investments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to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avoid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losing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or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acquiring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professional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skills.Another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obstacle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is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organisational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resistance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to the use of ad hoc and non-standard ways of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working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(agile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working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cloud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, etc.).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However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, the 'non-standard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approach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'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is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not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a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cost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but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a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productive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investment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and an innovative and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strategic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management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lever.It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is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necessary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to go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beyond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the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logic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standardising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inputs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,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because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diversity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of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models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gives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 rise to </a:t>
            </a:r>
            <a:r>
              <a:rPr lang="it-IT" sz="2903" b="1" spc="-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richness</a:t>
            </a:r>
            <a:r>
              <a:rPr lang="it-IT" sz="2903" b="1" spc="-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</a:rPr>
              <a:t>.</a:t>
            </a:r>
            <a:endParaRPr lang="it-IT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495293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IRST_PPT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" id="{21CD6FE5-CAB4-43E0-A609-B5C7E661DE26}" vid="{7870E727-47B5-413B-9DDC-44B470531F2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1637</TotalTime>
  <Words>2134</Words>
  <Application>Microsoft Macintosh PowerPoint</Application>
  <PresentationFormat>Presentazione su schermo (4:3)</PresentationFormat>
  <Paragraphs>75</Paragraphs>
  <Slides>20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6" baseType="lpstr">
      <vt:lpstr>Calibri</vt:lpstr>
      <vt:lpstr>DejaVu Sans</vt:lpstr>
      <vt:lpstr>Helvetica</vt:lpstr>
      <vt:lpstr>Times New Roman</vt:lpstr>
      <vt:lpstr>Arial</vt:lpstr>
      <vt:lpstr>FIRST_PPT</vt:lpstr>
      <vt:lpstr>Disability Manager: a proposal for diversity in strategic business management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First Cisl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Domenico Iodice</dc:creator>
  <cp:lastModifiedBy>Utente di Microsoft Office</cp:lastModifiedBy>
  <cp:revision>96</cp:revision>
  <dcterms:created xsi:type="dcterms:W3CDTF">2010-04-19T22:14:52Z</dcterms:created>
  <dcterms:modified xsi:type="dcterms:W3CDTF">2021-06-06T08:28:27Z</dcterms:modified>
</cp:coreProperties>
</file>