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72" r:id="rId6"/>
    <p:sldId id="259" r:id="rId7"/>
    <p:sldId id="274" r:id="rId8"/>
    <p:sldId id="264" r:id="rId9"/>
    <p:sldId id="271" r:id="rId10"/>
    <p:sldId id="270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9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584175"/>
          </a:xfrm>
        </p:spPr>
        <p:txBody>
          <a:bodyPr>
            <a:normAutofit/>
          </a:bodyPr>
          <a:lstStyle/>
          <a:p>
            <a:r>
              <a:rPr lang="en-US" sz="3600" b="1" dirty="0"/>
              <a:t>Disability manager and the world of work </a:t>
            </a: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80831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Course with the Catholic University of “Sacro </a:t>
            </a:r>
            <a:r>
              <a:rPr lang="en-US" dirty="0" err="1"/>
              <a:t>Cuore</a:t>
            </a:r>
            <a:r>
              <a:rPr lang="en-US" dirty="0"/>
              <a:t>”</a:t>
            </a:r>
          </a:p>
          <a:p>
            <a:r>
              <a:rPr lang="en-US" dirty="0"/>
              <a:t>University Centre of Bioethics</a:t>
            </a:r>
          </a:p>
          <a:p>
            <a:r>
              <a:rPr lang="en-US" dirty="0"/>
              <a:t>Neurological Institute “Carlo </a:t>
            </a:r>
            <a:r>
              <a:rPr lang="en-US" dirty="0" err="1"/>
              <a:t>Besta</a:t>
            </a:r>
            <a:r>
              <a:rPr lang="en-US" dirty="0"/>
              <a:t>”</a:t>
            </a:r>
          </a:p>
          <a:p>
            <a:r>
              <a:rPr lang="en-US" dirty="0"/>
              <a:t>Lombardy Region</a:t>
            </a:r>
          </a:p>
          <a:p>
            <a:endParaRPr lang="en-US" dirty="0"/>
          </a:p>
          <a:p>
            <a:r>
              <a:rPr lang="en-US" dirty="0"/>
              <a:t>Experience in Intesa Sanpaolo bank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POSITIVITY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Working environments are more creative and motivating, increased tolerance reduces conflict;</a:t>
            </a:r>
          </a:p>
          <a:p>
            <a:r>
              <a:rPr lang="en-US" sz="2400" dirty="0"/>
              <a:t>a culture conducive to innovation and change is created;</a:t>
            </a:r>
          </a:p>
          <a:p>
            <a:r>
              <a:rPr lang="en-US" sz="2400" dirty="0"/>
              <a:t>Companies gain a positive image and reputation with markets and the community;</a:t>
            </a:r>
            <a:endParaRPr lang="it-IT" sz="2400" dirty="0"/>
          </a:p>
          <a:p>
            <a:pPr>
              <a:buNone/>
            </a:pPr>
            <a:endParaRPr lang="it-IT" sz="2400" dirty="0"/>
          </a:p>
          <a:p>
            <a:pPr algn="ctr">
              <a:buNone/>
            </a:pPr>
            <a:endParaRPr lang="en-US" sz="2400" dirty="0"/>
          </a:p>
          <a:p>
            <a:pPr algn="ctr">
              <a:buNone/>
            </a:pPr>
            <a:r>
              <a:rPr lang="en-US" sz="2400" dirty="0"/>
              <a:t>PRODUCTIVITY BOOST</a:t>
            </a:r>
          </a:p>
          <a:p>
            <a:pPr algn="ctr">
              <a:buNone/>
            </a:pPr>
            <a:r>
              <a:rPr lang="en-US" sz="2400" dirty="0"/>
              <a:t> IN A MORE INCLUSIVE SOCIETY</a:t>
            </a:r>
          </a:p>
          <a:p>
            <a:pPr algn="ctr">
              <a:buNone/>
            </a:pPr>
            <a:r>
              <a:rPr lang="en-US" sz="2400" dirty="0"/>
              <a:t>WITH LOWER SOCIAL COSTS</a:t>
            </a:r>
            <a:endParaRPr lang="it-IT" sz="2400" dirty="0"/>
          </a:p>
        </p:txBody>
      </p:sp>
      <p:sp>
        <p:nvSpPr>
          <p:cNvPr id="4" name="Freccia in giù 3"/>
          <p:cNvSpPr/>
          <p:nvPr/>
        </p:nvSpPr>
        <p:spPr>
          <a:xfrm>
            <a:off x="4087368" y="3539145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Educational path the covered topics (80 hours)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Elements of cultural </a:t>
            </a:r>
            <a:r>
              <a:rPr lang="en-US" dirty="0" err="1"/>
              <a:t>anthropologyElements</a:t>
            </a:r>
            <a:r>
              <a:rPr lang="en-US" dirty="0"/>
              <a:t> of </a:t>
            </a:r>
            <a:r>
              <a:rPr lang="en-US" dirty="0" err="1"/>
              <a:t>labour</a:t>
            </a:r>
            <a:r>
              <a:rPr lang="en-US" dirty="0"/>
              <a:t> law</a:t>
            </a:r>
          </a:p>
          <a:p>
            <a:r>
              <a:rPr lang="en-US" dirty="0"/>
              <a:t>Human resources pedagogy for disability</a:t>
            </a:r>
          </a:p>
          <a:p>
            <a:r>
              <a:rPr lang="en-US" dirty="0"/>
              <a:t>Manage people</a:t>
            </a:r>
          </a:p>
          <a:p>
            <a:r>
              <a:rPr lang="en-US" dirty="0"/>
              <a:t>Elements of psychology and work pedagogy</a:t>
            </a:r>
          </a:p>
          <a:p>
            <a:r>
              <a:rPr lang="en-US" dirty="0"/>
              <a:t>Types of disadvantage</a:t>
            </a:r>
          </a:p>
          <a:p>
            <a:r>
              <a:rPr lang="en-US" dirty="0"/>
              <a:t>Main clinical features chronic diseases</a:t>
            </a:r>
          </a:p>
          <a:p>
            <a:r>
              <a:rPr lang="en-US" dirty="0"/>
              <a:t>Environmental adaptation</a:t>
            </a:r>
          </a:p>
          <a:p>
            <a:r>
              <a:rPr lang="en-US" dirty="0"/>
              <a:t>Assistive technology elements</a:t>
            </a:r>
          </a:p>
          <a:p>
            <a:r>
              <a:rPr lang="en-US" dirty="0"/>
              <a:t>Smart working</a:t>
            </a:r>
          </a:p>
          <a:p>
            <a:r>
              <a:rPr lang="en-US" dirty="0"/>
              <a:t>Types of disadvantage</a:t>
            </a:r>
          </a:p>
          <a:p>
            <a:r>
              <a:rPr lang="en-US" dirty="0"/>
              <a:t>Needs detection method</a:t>
            </a:r>
          </a:p>
          <a:p>
            <a:r>
              <a:rPr lang="en-US" dirty="0"/>
              <a:t>Elements of business organization</a:t>
            </a:r>
          </a:p>
          <a:p>
            <a:r>
              <a:rPr lang="en-US" dirty="0"/>
              <a:t>Regulations on the reconciliation of life and work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Regional framework of the Lombardy Region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616624"/>
          </a:xfrm>
        </p:spPr>
        <p:txBody>
          <a:bodyPr>
            <a:normAutofit fontScale="25000" lnSpcReduction="20000"/>
          </a:bodyPr>
          <a:lstStyle/>
          <a:p>
            <a:pPr lvl="1"/>
            <a:r>
              <a:rPr lang="it-IT" sz="6800" b="1" dirty="0" err="1"/>
              <a:t>Profile</a:t>
            </a:r>
            <a:endParaRPr lang="it-IT" sz="6800" b="1" dirty="0"/>
          </a:p>
          <a:p>
            <a:pPr lvl="2"/>
            <a:r>
              <a:rPr lang="en-US" sz="6800" dirty="0"/>
              <a:t>Search and selection planning</a:t>
            </a:r>
          </a:p>
          <a:p>
            <a:pPr lvl="2"/>
            <a:r>
              <a:rPr lang="en-US" sz="6800" dirty="0"/>
              <a:t>Insertion and maintenance in the company</a:t>
            </a:r>
          </a:p>
          <a:p>
            <a:pPr lvl="2"/>
            <a:r>
              <a:rPr lang="en-US" sz="6800" dirty="0"/>
              <a:t>Professional and organizational development</a:t>
            </a:r>
          </a:p>
          <a:p>
            <a:pPr marL="914400" lvl="2" indent="0">
              <a:buNone/>
            </a:pPr>
            <a:endParaRPr lang="it-IT" sz="6800" dirty="0"/>
          </a:p>
          <a:p>
            <a:pPr lvl="1"/>
            <a:r>
              <a:rPr lang="it-IT" sz="6800" b="1" dirty="0"/>
              <a:t>Skills</a:t>
            </a:r>
          </a:p>
          <a:p>
            <a:pPr lvl="2"/>
            <a:r>
              <a:rPr lang="en-US" sz="6800" dirty="0"/>
              <a:t>Application of interview techniques</a:t>
            </a:r>
          </a:p>
          <a:p>
            <a:pPr lvl="2"/>
            <a:r>
              <a:rPr lang="en-US" sz="6800" dirty="0"/>
              <a:t>Personnel management technique</a:t>
            </a:r>
          </a:p>
          <a:p>
            <a:pPr lvl="2"/>
            <a:r>
              <a:rPr lang="en-US" sz="6800" dirty="0"/>
              <a:t>Techniques personal and professional needs that need to be acquired</a:t>
            </a:r>
          </a:p>
          <a:p>
            <a:pPr marL="914400" lvl="2" indent="0">
              <a:buNone/>
            </a:pPr>
            <a:endParaRPr lang="it-IT" sz="6800" dirty="0"/>
          </a:p>
          <a:p>
            <a:pPr lvl="1"/>
            <a:r>
              <a:rPr lang="it-IT" sz="6800" b="1" dirty="0"/>
              <a:t>Knowledge</a:t>
            </a:r>
          </a:p>
          <a:p>
            <a:pPr lvl="2"/>
            <a:r>
              <a:rPr lang="en-US" sz="6800" dirty="0" err="1"/>
              <a:t>Labour</a:t>
            </a:r>
            <a:r>
              <a:rPr lang="en-US" sz="6800" dirty="0"/>
              <a:t> law</a:t>
            </a:r>
          </a:p>
          <a:p>
            <a:pPr lvl="2"/>
            <a:r>
              <a:rPr lang="en-US" sz="6800" dirty="0"/>
              <a:t>Elements of corporate organization and change management</a:t>
            </a:r>
          </a:p>
          <a:p>
            <a:pPr lvl="2"/>
            <a:r>
              <a:rPr lang="en-US" sz="6800" dirty="0"/>
              <a:t>Active policy instruments, social policy...</a:t>
            </a:r>
          </a:p>
          <a:p>
            <a:pPr lvl="2"/>
            <a:r>
              <a:rPr lang="en-US" sz="6800" dirty="0"/>
              <a:t>Informatics</a:t>
            </a:r>
          </a:p>
          <a:p>
            <a:pPr lvl="2"/>
            <a:r>
              <a:rPr lang="en-US" sz="6800" dirty="0"/>
              <a:t>Technological</a:t>
            </a:r>
          </a:p>
          <a:p>
            <a:pPr lvl="2"/>
            <a:r>
              <a:rPr lang="en-US" sz="6800" dirty="0"/>
              <a:t>Doctors</a:t>
            </a:r>
          </a:p>
          <a:p>
            <a:pPr lvl="2"/>
            <a:r>
              <a:rPr lang="en-US" sz="6800" dirty="0"/>
              <a:t>Bioethics</a:t>
            </a:r>
          </a:p>
          <a:p>
            <a:pPr lvl="2"/>
            <a:r>
              <a:rPr lang="en-US" sz="6800" dirty="0"/>
              <a:t>Awareness on a number of issues related to the third sector and social inclusion</a:t>
            </a:r>
          </a:p>
          <a:p>
            <a:pPr lvl="2"/>
            <a:r>
              <a:rPr lang="en-US" sz="6800" dirty="0"/>
              <a:t>…..</a:t>
            </a:r>
            <a:endParaRPr lang="it-IT" dirty="0"/>
          </a:p>
          <a:p>
            <a:pPr lvl="2">
              <a:buNone/>
            </a:pPr>
            <a:r>
              <a:rPr lang="it-IT" dirty="0"/>
              <a:t> </a:t>
            </a:r>
          </a:p>
          <a:p>
            <a:pPr lvl="2"/>
            <a:endParaRPr lang="it-IT" dirty="0"/>
          </a:p>
          <a:p>
            <a:pPr lvl="2"/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Disability</a:t>
            </a:r>
            <a:r>
              <a:rPr lang="it-IT" dirty="0"/>
              <a:t> manager: facilitator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/>
              <a:t>			    </a:t>
            </a:r>
            <a:r>
              <a:rPr lang="en-US" b="1" dirty="0"/>
              <a:t>Relationships and interactions </a:t>
            </a:r>
          </a:p>
          <a:p>
            <a:pPr>
              <a:buNone/>
            </a:pPr>
            <a:r>
              <a:rPr lang="en-US" b="1" dirty="0"/>
              <a:t>Company structures of the organizational process, human resources, security, trade unions, real estate, competent doctor, specific associations...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Coordinating a team game consisting of several professional and non-professional figures</a:t>
            </a:r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/>
              <a:t>DISABILITY MANAGEMENT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139952" y="4653136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Focus for the </a:t>
            </a:r>
            <a:r>
              <a:rPr lang="it-IT" dirty="0" err="1"/>
              <a:t>Disability</a:t>
            </a:r>
            <a:r>
              <a:rPr lang="it-IT" dirty="0"/>
              <a:t> </a:t>
            </a:r>
            <a:r>
              <a:rPr lang="it-IT" dirty="0" err="1"/>
              <a:t>manger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  <a:p>
            <a:r>
              <a:rPr lang="en-US" dirty="0"/>
              <a:t>Reasonable accommodation (not imposing a disproportionate or excessive burden)</a:t>
            </a:r>
          </a:p>
          <a:p>
            <a:r>
              <a:rPr lang="en-US" dirty="0"/>
              <a:t>Promoting the empowerment of people with disabilities</a:t>
            </a:r>
          </a:p>
          <a:p>
            <a:r>
              <a:rPr lang="en-US" dirty="0"/>
              <a:t>Change of perspective towards an INCLUSION BALANCE SHEET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it-IT" dirty="0"/>
              <a:t> </a:t>
            </a:r>
            <a:r>
              <a:rPr lang="it-IT" sz="3100" b="1" dirty="0"/>
              <a:t>ICF: BIO - PSYCHO – SOCIAL model</a:t>
            </a:r>
            <a:br>
              <a:rPr lang="it-IT" b="1" dirty="0"/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590465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it-IT" b="1" dirty="0"/>
              <a:t>	</a:t>
            </a:r>
            <a:r>
              <a:rPr lang="en-US" sz="2800" dirty="0"/>
              <a:t>Classification through a common language in order to make a professional dialogue, to describe holistically the person in his or her complexity. Useful in taking charge and defining possible interventions to support a person in difficulty due to a health condition. NEVER static photography between:	</a:t>
            </a:r>
          </a:p>
          <a:p>
            <a:pPr algn="just">
              <a:buNone/>
            </a:pPr>
            <a:endParaRPr lang="en-US" sz="2800" dirty="0"/>
          </a:p>
          <a:p>
            <a:pPr algn="just">
              <a:buNone/>
            </a:pPr>
            <a:r>
              <a:rPr lang="en-US" sz="2800" dirty="0"/>
              <a:t>- Body functions (sensory, mental, neuro-musculoskeletal)	</a:t>
            </a:r>
          </a:p>
          <a:p>
            <a:pPr algn="just">
              <a:buNone/>
            </a:pPr>
            <a:r>
              <a:rPr lang="en-US" sz="2800" dirty="0"/>
              <a:t>- Body structures (nervous system, cardiovascular...)</a:t>
            </a:r>
          </a:p>
          <a:p>
            <a:pPr algn="just">
              <a:buNone/>
            </a:pPr>
            <a:r>
              <a:rPr lang="en-US" sz="2800" dirty="0"/>
              <a:t>-activity limitations and restrictions on participation(communication, mobility, interpersonal relations, etc.)	</a:t>
            </a:r>
          </a:p>
          <a:p>
            <a:pPr algn="just">
              <a:buNone/>
            </a:pPr>
            <a:r>
              <a:rPr lang="en-US" sz="2800" dirty="0"/>
              <a:t>- environmental factors (social support, attitudes, technology...)</a:t>
            </a:r>
          </a:p>
          <a:p>
            <a:pPr algn="just">
              <a:buNone/>
            </a:pPr>
            <a:r>
              <a:rPr lang="en-US" sz="2800" dirty="0"/>
              <a:t>Why disability can become a problem for ALL people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it-IT" dirty="0"/>
              <a:t>Tools</a:t>
            </a:r>
            <a:br>
              <a:rPr lang="it-IT" dirty="0"/>
            </a:br>
            <a:r>
              <a:rPr lang="en-US" sz="2700" dirty="0"/>
              <a:t>reasonable accommodation (not imposing an excessive or disproportionate burden)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r>
              <a:rPr lang="en-US" sz="3300" b="1" dirty="0"/>
              <a:t>Smart working</a:t>
            </a:r>
          </a:p>
          <a:p>
            <a:r>
              <a:rPr lang="en-US" sz="3300" b="1" dirty="0"/>
              <a:t>Smart learning</a:t>
            </a:r>
          </a:p>
          <a:p>
            <a:r>
              <a:rPr lang="en-US" sz="3300" b="1" dirty="0"/>
              <a:t>Part time (also for caregivers) with possibility of voluntary return to </a:t>
            </a:r>
            <a:r>
              <a:rPr lang="en-US" sz="3300" b="1" dirty="0" err="1"/>
              <a:t>tp</a:t>
            </a:r>
            <a:endParaRPr lang="en-US" sz="3300" b="1" dirty="0"/>
          </a:p>
          <a:p>
            <a:r>
              <a:rPr lang="en-US" sz="3300" b="1" dirty="0"/>
              <a:t>Individual hourly flexibility</a:t>
            </a:r>
          </a:p>
          <a:p>
            <a:r>
              <a:rPr lang="en-US" sz="3300" b="1" dirty="0"/>
              <a:t>Right to disconnection</a:t>
            </a:r>
          </a:p>
          <a:p>
            <a:r>
              <a:rPr lang="en-US" sz="3300" b="1" dirty="0"/>
              <a:t>Specific company </a:t>
            </a:r>
            <a:r>
              <a:rPr lang="en-US" sz="3300" b="1" dirty="0" err="1"/>
              <a:t>walfare</a:t>
            </a:r>
            <a:r>
              <a:rPr lang="en-US" sz="3300" b="1" dirty="0"/>
              <a:t> for people with disabilities / chronic illnesses (ad hoc permits, care permits including travel time, </a:t>
            </a:r>
          </a:p>
          <a:p>
            <a:r>
              <a:rPr lang="en-US" sz="3300" b="1" dirty="0"/>
              <a:t>Corporate collective bargaining (Change of the discipline, training courses, career support, implementation of TFR advance payment causality, job rotations, productivity calculation respecting the specificity of disabled people... -es.-blind switchboard operators)</a:t>
            </a:r>
          </a:p>
          <a:p>
            <a:r>
              <a:rPr lang="en-US" sz="3300" b="1" dirty="0"/>
              <a:t>Active insertion policies - service agreements</a:t>
            </a:r>
          </a:p>
          <a:p>
            <a:r>
              <a:rPr lang="en-US" sz="3300" b="1" dirty="0"/>
              <a:t>Targeted technology</a:t>
            </a:r>
          </a:p>
          <a:p>
            <a:r>
              <a:rPr lang="en-US" sz="3300" b="1" dirty="0"/>
              <a:t>Extend the case histories to chronic diseases (pathological behavioral disorders...alcoholism, </a:t>
            </a:r>
            <a:r>
              <a:rPr lang="en-US" sz="3300" b="1" dirty="0" err="1"/>
              <a:t>ludopathy</a:t>
            </a:r>
            <a:r>
              <a:rPr lang="en-US" sz="3300" b="1" dirty="0"/>
              <a:t>, anorexia...</a:t>
            </a:r>
          </a:p>
          <a:p>
            <a:r>
              <a:rPr lang="en-US" sz="3300" b="1" dirty="0"/>
              <a:t>Paid expectations for those who are part of therapeutic and rehabilitative pathways for chronic diseases</a:t>
            </a:r>
          </a:p>
          <a:p>
            <a:r>
              <a:rPr lang="en-US" sz="3300" b="1" dirty="0"/>
              <a:t>BILATERAL Disability Observatory with the task of developing proposals</a:t>
            </a:r>
            <a:endParaRPr lang="it-IT" sz="3300" b="1" dirty="0"/>
          </a:p>
          <a:p>
            <a:endParaRPr lang="it-IT" sz="3300" b="1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Training internship Intesa Sanpaolo (not an employment relationship)</a:t>
            </a:r>
          </a:p>
          <a:p>
            <a:r>
              <a:rPr lang="en-US" dirty="0"/>
              <a:t>2 people with down syndrome, reception.  Days a week. In progress. In collaboration with </a:t>
            </a:r>
            <a:r>
              <a:rPr lang="en-US" dirty="0" err="1"/>
              <a:t>Agpd</a:t>
            </a:r>
            <a:r>
              <a:rPr lang="en-US" dirty="0"/>
              <a:t> </a:t>
            </a:r>
            <a:r>
              <a:rPr lang="en-US" dirty="0" err="1"/>
              <a:t>onlus</a:t>
            </a:r>
            <a:r>
              <a:rPr lang="en-US" dirty="0"/>
              <a:t>. </a:t>
            </a:r>
          </a:p>
          <a:p>
            <a:r>
              <a:rPr lang="en-US" dirty="0"/>
              <a:t>People with forms of autism, through external cooperatives.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Merker</a:t>
            </a:r>
            <a:r>
              <a:rPr lang="en-US" dirty="0"/>
              <a:t> Serono Agreement (CGIL CISL UIL -</a:t>
            </a:r>
            <a:r>
              <a:rPr lang="en-US" dirty="0" err="1"/>
              <a:t>Aism</a:t>
            </a:r>
            <a:r>
              <a:rPr lang="en-US" dirty="0"/>
              <a:t> - </a:t>
            </a:r>
            <a:r>
              <a:rPr lang="en-US" dirty="0" err="1"/>
              <a:t>Asphi</a:t>
            </a:r>
            <a:r>
              <a:rPr lang="en-US" dirty="0"/>
              <a:t> </a:t>
            </a:r>
            <a:r>
              <a:rPr lang="en-US" dirty="0" err="1"/>
              <a:t>Onlus</a:t>
            </a:r>
            <a:r>
              <a:rPr lang="en-US" dirty="0"/>
              <a:t> Foundation).</a:t>
            </a:r>
          </a:p>
          <a:p>
            <a:r>
              <a:rPr lang="en-US" dirty="0"/>
              <a:t>Hiring 3 women with multiple sclerosis</a:t>
            </a:r>
          </a:p>
          <a:p>
            <a:r>
              <a:rPr lang="en-US" dirty="0"/>
              <a:t>	Identifying all reasonable arrangements for their placement and continued employment. </a:t>
            </a:r>
          </a:p>
          <a:p>
            <a:r>
              <a:rPr lang="en-US" dirty="0"/>
              <a:t>	Awaiting feedback.</a:t>
            </a:r>
            <a:endParaRPr lang="it-IT" dirty="0"/>
          </a:p>
          <a:p>
            <a:pPr lvl="1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APPARENT NEGATIVITY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Economic, often mitigated by contributions from national/regional active policies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664</Words>
  <Application>Microsoft Office PowerPoint</Application>
  <PresentationFormat>Presentazione su schermo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Disability manager and the world of work </vt:lpstr>
      <vt:lpstr>Educational path the covered topics (80 hours)</vt:lpstr>
      <vt:lpstr>Regional framework of the Lombardy Region </vt:lpstr>
      <vt:lpstr>Disability manager: facilitator</vt:lpstr>
      <vt:lpstr>Focus for the Disability manger</vt:lpstr>
      <vt:lpstr> ICF: BIO - PSYCHO – SOCIAL model  </vt:lpstr>
      <vt:lpstr>Tools reasonable accommodation (not imposing an excessive or disproportionate burden)</vt:lpstr>
      <vt:lpstr>example</vt:lpstr>
      <vt:lpstr>APPARENT NEGATIVITY</vt:lpstr>
      <vt:lpstr>POSITIVITY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manager</dc:title>
  <dc:creator>utentecisl</dc:creator>
  <cp:lastModifiedBy>Furio Marilena</cp:lastModifiedBy>
  <cp:revision>27</cp:revision>
  <dcterms:created xsi:type="dcterms:W3CDTF">2019-11-01T11:36:11Z</dcterms:created>
  <dcterms:modified xsi:type="dcterms:W3CDTF">2020-04-20T16:07:52Z</dcterms:modified>
</cp:coreProperties>
</file>