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468" r:id="rId3"/>
    <p:sldId id="444" r:id="rId4"/>
    <p:sldId id="445" r:id="rId5"/>
    <p:sldId id="431" r:id="rId6"/>
    <p:sldId id="453" r:id="rId7"/>
    <p:sldId id="454" r:id="rId8"/>
    <p:sldId id="476" r:id="rId9"/>
    <p:sldId id="381" r:id="rId10"/>
    <p:sldId id="473" r:id="rId11"/>
    <p:sldId id="474" r:id="rId12"/>
    <p:sldId id="475" r:id="rId13"/>
    <p:sldId id="363" r:id="rId14"/>
    <p:sldId id="448" r:id="rId15"/>
  </p:sldIdLst>
  <p:sldSz cx="9144000" cy="6858000" type="screen4x3"/>
  <p:notesSz cx="6888163" cy="100203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EA92D"/>
    <a:srgbClr val="0000FF"/>
    <a:srgbClr val="FF3300"/>
    <a:srgbClr val="FF6600"/>
    <a:srgbClr val="9999FF"/>
    <a:srgbClr val="99FF33"/>
    <a:srgbClr val="FFFFFF"/>
    <a:srgbClr val="FF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9093" autoAdjust="0"/>
  </p:normalViewPr>
  <p:slideViewPr>
    <p:cSldViewPr>
      <p:cViewPr varScale="1">
        <p:scale>
          <a:sx n="85" d="100"/>
          <a:sy n="85" d="100"/>
        </p:scale>
        <p:origin x="60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30" d="100"/>
          <a:sy n="130" d="100"/>
        </p:scale>
        <p:origin x="-582" y="10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1584E2-8503-4B3A-BFDC-9A97E60BA43D}" type="datetimeFigureOut">
              <a:rPr lang="it-IT"/>
              <a:pPr>
                <a:defRPr/>
              </a:pPr>
              <a:t>10/05/2021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517674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00934" y="9517674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A15216-F2C7-4599-8D38-B521DB66CB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85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A938B5-A4E3-4912-B208-B68A279DFD01}" type="datetimeFigureOut">
              <a:rPr lang="it-IT"/>
              <a:pPr>
                <a:defRPr/>
              </a:pPr>
              <a:t>10/05/2021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495" y="4760449"/>
            <a:ext cx="5511174" cy="4509134"/>
          </a:xfrm>
          <a:prstGeom prst="rect">
            <a:avLst/>
          </a:prstGeom>
        </p:spPr>
        <p:txBody>
          <a:bodyPr vert="horz" lIns="92729" tIns="46365" rIns="92729" bIns="46365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674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0934" y="9517674"/>
            <a:ext cx="2985621" cy="501016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DF408F-B8D6-45CB-8A70-5A8E8F0D55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970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2D75E-E3AB-4C49-8063-900441A8E8E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34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569E2-B3EC-47F2-BA46-38751D1B8DE5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569E2-B3EC-47F2-BA46-38751D1B8DE5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55530-924E-4C15-9C0D-0CAA8AAD89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1803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4A96-144A-4A77-ABC3-5BCD96E4B1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8914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B88E-33EE-43CA-B653-DBC94C07E1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07136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6F53-7AC1-41C6-B74E-197F6A05A3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93986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09374913-BDDD-4A84-9EBA-1245F3480C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4A69193-9D81-4039-8FFE-671161EDEAB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048A5273-6790-4603-9C17-E9BA7CEF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831F6-48B2-4CD5-8136-EB57F61B07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090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D70A-8781-4F0C-8E30-3AC9331C2F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78401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DA3C-794E-4097-805A-590BAF8003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49769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48B34-FBA6-441E-BA4C-6B3E7F0A6A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01385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F148C-C755-4ED1-A5F3-1925651BCC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27193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7D68-5543-4C19-AAE9-3EC6F5A2F8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45608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E1D-707A-4514-98D8-03109E24CD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43743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7CDC-EE28-4FEE-817C-0F7B1CD2E8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24694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7170-249A-4FDC-BDA2-3739AAF030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15922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8AAA-A250-4F8D-9AF2-0D3E212E06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80675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CEA1-3198-468C-A37B-24601B752C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41336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206B-E02D-456A-8F97-8F4B980B51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99375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E044-D6B2-4A07-924B-31DC8B48A5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65090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239EA-4247-49EB-AA9D-6C13B32DEB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0087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9D36-9910-47E3-9633-18065CAD63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60613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CE95B-B064-4B42-B6EA-AB2014C63C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09148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6624-6FEF-4CE9-9099-B06B2AD374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4056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F0AE-D4E1-4F85-9D3D-2DC96C1AF7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46431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F9AB-1FC5-4950-AE14-586978D9F4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26057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889A-0359-48D8-8D14-5E31F671BA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67519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3872A-E179-485B-92B1-2D4C0DA8F8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2" r:id="rId1"/>
    <p:sldLayoutId id="2147485273" r:id="rId2"/>
    <p:sldLayoutId id="2147485274" r:id="rId3"/>
    <p:sldLayoutId id="2147485275" r:id="rId4"/>
    <p:sldLayoutId id="2147485276" r:id="rId5"/>
    <p:sldLayoutId id="2147485277" r:id="rId6"/>
    <p:sldLayoutId id="2147485278" r:id="rId7"/>
    <p:sldLayoutId id="2147485279" r:id="rId8"/>
    <p:sldLayoutId id="2147485280" r:id="rId9"/>
    <p:sldLayoutId id="2147485281" r:id="rId10"/>
    <p:sldLayoutId id="2147485282" r:id="rId11"/>
    <p:sldLayoutId id="2147485283" r:id="rId12"/>
    <p:sldLayoutId id="2147485295" r:id="rId13"/>
  </p:sldLayoutIdLst>
  <p:transition spd="med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27-28 FEB 2014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196155-9D59-4901-8B3B-8595840873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4" r:id="rId1"/>
    <p:sldLayoutId id="2147485285" r:id="rId2"/>
    <p:sldLayoutId id="2147485286" r:id="rId3"/>
    <p:sldLayoutId id="2147485287" r:id="rId4"/>
    <p:sldLayoutId id="2147485288" r:id="rId5"/>
    <p:sldLayoutId id="2147485289" r:id="rId6"/>
    <p:sldLayoutId id="2147485290" r:id="rId7"/>
    <p:sldLayoutId id="2147485291" r:id="rId8"/>
    <p:sldLayoutId id="2147485292" r:id="rId9"/>
    <p:sldLayoutId id="2147485293" r:id="rId10"/>
    <p:sldLayoutId id="2147485294" r:id="rId11"/>
  </p:sldLayoutIdLst>
  <p:transition spd="med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ottotitolo 2"/>
          <p:cNvSpPr txBox="1">
            <a:spLocks/>
          </p:cNvSpPr>
          <p:nvPr/>
        </p:nvSpPr>
        <p:spPr>
          <a:xfrm>
            <a:off x="2411760" y="5247998"/>
            <a:ext cx="4320480" cy="1108352"/>
          </a:xfrm>
          <a:prstGeom prst="rect">
            <a:avLst/>
          </a:prstGeom>
        </p:spPr>
        <p:txBody>
          <a:bodyPr lIns="91435" tIns="45718" rIns="91435" bIns="45718">
            <a:normAutofit lnSpcReduction="10000"/>
          </a:bodyPr>
          <a:lstStyle/>
          <a:p>
            <a:pPr marL="342882" indent="-342882" algn="ctr">
              <a:spcBef>
                <a:spcPct val="20000"/>
              </a:spcBef>
              <a:defRPr/>
            </a:pPr>
            <a:r>
              <a:rPr lang="it-IT" sz="3200" dirty="0"/>
              <a:t>Anna Masiello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it-IT" sz="1600" b="1" dirty="0">
                <a:solidFill>
                  <a:srgbClr val="898989"/>
                </a:solidFill>
                <a:latin typeface="Calibri" pitchFamily="34" charset="0"/>
              </a:rPr>
              <a:t>FIRST CISL, National Training </a:t>
            </a:r>
            <a:r>
              <a:rPr lang="en-US" sz="1600" b="1" dirty="0">
                <a:solidFill>
                  <a:srgbClr val="898989"/>
                </a:solidFill>
                <a:latin typeface="Calibri" pitchFamily="34" charset="0"/>
              </a:rPr>
              <a:t>Officer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600" b="1" dirty="0">
                <a:latin typeface="Calibri" pitchFamily="34" charset="0"/>
              </a:rPr>
              <a:t>Zoom Meeting 11-13 May 2021</a:t>
            </a:r>
            <a:endParaRPr lang="en-US" sz="1600" b="1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4" name="Rettangolo 9"/>
          <p:cNvSpPr>
            <a:spLocks noChangeArrowheads="1"/>
          </p:cNvSpPr>
          <p:nvPr/>
        </p:nvSpPr>
        <p:spPr bwMode="auto">
          <a:xfrm>
            <a:off x="1097563" y="4272293"/>
            <a:ext cx="6948874" cy="101565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000" b="1" dirty="0">
                <a:solidFill>
                  <a:schemeClr val="bg1"/>
                </a:solidFill>
                <a:latin typeface="Calibri" pitchFamily="34" charset="0"/>
              </a:rPr>
              <a:t>THE TRAINING COURSE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000" b="1" dirty="0">
                <a:solidFill>
                  <a:schemeClr val="bg1"/>
                </a:solidFill>
                <a:latin typeface="Calibri" pitchFamily="34" charset="0"/>
              </a:rPr>
              <a:t> AIMS &amp; METHODOLOGY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44209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7450E42-1F54-401B-AF5D-B0206C83A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51"/>
          <a:stretch/>
        </p:blipFill>
        <p:spPr bwMode="auto">
          <a:xfrm>
            <a:off x="359024" y="48857"/>
            <a:ext cx="8784976" cy="331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4">
            <a:extLst>
              <a:ext uri="{FF2B5EF4-FFF2-40B4-BE49-F238E27FC236}">
                <a16:creationId xmlns:a16="http://schemas.microsoft.com/office/drawing/2014/main" id="{2B490FC3-B88F-4E1A-BEB3-174FE9E9F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3410416"/>
            <a:ext cx="7991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400" b="1" i="1" dirty="0">
                <a:latin typeface="Arial" charset="0"/>
              </a:rPr>
              <a:t>Non-financial reporting directive (2014/95/EU): an opportunity to develop the participation and inclusion rights of people with disabilities and prevent the risk of social dumping. The crucial role of EWCs and Trade Unions - VS/2019/0048</a:t>
            </a:r>
          </a:p>
        </p:txBody>
      </p:sp>
    </p:spTree>
    <p:extLst>
      <p:ext uri="{BB962C8B-B14F-4D97-AF65-F5344CB8AC3E}">
        <p14:creationId xmlns:p14="http://schemas.microsoft.com/office/powerpoint/2010/main" val="389972516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11">
            <a:extLst>
              <a:ext uri="{FF2B5EF4-FFF2-40B4-BE49-F238E27FC236}">
                <a16:creationId xmlns:a16="http://schemas.microsoft.com/office/drawing/2014/main" id="{7BC1ABF5-D2F6-4F99-B7F3-F97A27EB7806}"/>
              </a:ext>
            </a:extLst>
          </p:cNvPr>
          <p:cNvGrpSpPr>
            <a:grpSpLocks/>
          </p:cNvGrpSpPr>
          <p:nvPr/>
        </p:nvGrpSpPr>
        <p:grpSpPr bwMode="auto">
          <a:xfrm>
            <a:off x="7596336" y="115888"/>
            <a:ext cx="1380431" cy="671790"/>
            <a:chOff x="-540568" y="44624"/>
            <a:chExt cx="1668185" cy="792088"/>
          </a:xfrm>
        </p:grpSpPr>
        <p:pic>
          <p:nvPicPr>
            <p:cNvPr id="8" name="Picture 39">
              <a:extLst>
                <a:ext uri="{FF2B5EF4-FFF2-40B4-BE49-F238E27FC236}">
                  <a16:creationId xmlns:a16="http://schemas.microsoft.com/office/drawing/2014/main" id="{9544651C-9BE8-4213-B8EE-5296EBCD0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4" descr="File:Flag of Europe.svg">
              <a:extLst>
                <a:ext uri="{FF2B5EF4-FFF2-40B4-BE49-F238E27FC236}">
                  <a16:creationId xmlns:a16="http://schemas.microsoft.com/office/drawing/2014/main" id="{009AD069-751D-4844-9CAA-8E9D7711B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8" descr="logo_FIRST">
            <a:extLst>
              <a:ext uri="{FF2B5EF4-FFF2-40B4-BE49-F238E27FC236}">
                <a16:creationId xmlns:a16="http://schemas.microsoft.com/office/drawing/2014/main" id="{944A9E61-53B5-4A5D-91F8-F899F5D9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8"/>
            <a:ext cx="1872208" cy="61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2">
            <a:extLst>
              <a:ext uri="{FF2B5EF4-FFF2-40B4-BE49-F238E27FC236}">
                <a16:creationId xmlns:a16="http://schemas.microsoft.com/office/drawing/2014/main" id="{62290AE6-4AC3-46A9-98CF-9B4376697553}"/>
              </a:ext>
            </a:extLst>
          </p:cNvPr>
          <p:cNvSpPr txBox="1">
            <a:spLocks/>
          </p:cNvSpPr>
          <p:nvPr/>
        </p:nvSpPr>
        <p:spPr bwMode="auto">
          <a:xfrm>
            <a:off x="2460935" y="103292"/>
            <a:ext cx="4726186" cy="67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5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Agenda 13 </a:t>
            </a:r>
            <a:r>
              <a:rPr lang="it-IT" altLang="it-IT" sz="2500" b="1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may</a:t>
            </a:r>
            <a:r>
              <a:rPr lang="it-IT" altLang="it-IT" sz="25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- </a:t>
            </a:r>
            <a:r>
              <a:rPr lang="it-IT" altLang="it-IT" sz="2500" b="1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morning</a:t>
            </a:r>
            <a:endParaRPr lang="it-IT" sz="2500" b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3EA8210-60BD-43AB-A6F6-CA301117E7E1}"/>
              </a:ext>
            </a:extLst>
          </p:cNvPr>
          <p:cNvSpPr/>
          <p:nvPr/>
        </p:nvSpPr>
        <p:spPr>
          <a:xfrm>
            <a:off x="179513" y="908117"/>
            <a:ext cx="8797254" cy="5869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09:30                          TRAINING SEMINAR: “NEGOTIATING WORKPLACE INCLUSION”</a:t>
            </a:r>
          </a:p>
          <a:p>
            <a:r>
              <a:rPr lang="en-US" sz="5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it-I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Opening    -     </a:t>
            </a:r>
            <a:r>
              <a:rPr lang="it-IT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Paola Vinciguerra - FIRST CISL National Trainer </a:t>
            </a:r>
            <a:endParaRPr lang="it-IT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it-I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Project Manager </a:t>
            </a:r>
            <a:r>
              <a:rPr lang="it-IT" sz="15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greetings</a:t>
            </a:r>
            <a:r>
              <a:rPr lang="it-I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    -   </a:t>
            </a:r>
            <a:r>
              <a:rPr lang="en-US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Giacinto</a:t>
            </a:r>
            <a:r>
              <a:rPr 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Palladino – Project Manager and President of First Social Life 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STEP 3: action plan definition- </a:t>
            </a:r>
            <a:r>
              <a:rPr lang="en-US" sz="1500" b="1" i="1" dirty="0">
                <a:solidFill>
                  <a:srgbClr val="000000"/>
                </a:solidFill>
                <a:latin typeface="Calibri" panose="020F0502020204030204" pitchFamily="34" charset="0"/>
              </a:rPr>
              <a:t>Group activities’ report back  -     </a:t>
            </a:r>
            <a:r>
              <a:rPr lang="it-IT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Anna Masiello - FIRST CISL National Trainer </a:t>
            </a:r>
            <a:endParaRPr lang="it-IT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endParaRPr 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Presentation: “Inclusive contract policies in the European finance sector and the impact of the </a:t>
            </a:r>
            <a:r>
              <a:rPr lang="en-US" sz="1500" b="1" i="1" dirty="0">
                <a:solidFill>
                  <a:srgbClr val="000000"/>
                </a:solidFill>
                <a:latin typeface="Calibri" panose="020F0502020204030204" pitchFamily="34" charset="0"/>
              </a:rPr>
              <a:t>Non-financial reporting directive (2014/95/EU)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” 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Domenico </a:t>
            </a:r>
            <a:r>
              <a:rPr lang="en-US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Iodice</a:t>
            </a:r>
            <a:r>
              <a:rPr 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- Head of FIRST CISL Corporate Bargaining Sector and Project Scientific Director 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Presentation: “Project partners' negotiation good practices” 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it-IT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Antonio </a:t>
            </a:r>
            <a:r>
              <a:rPr lang="it-IT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Masciale</a:t>
            </a:r>
            <a:r>
              <a:rPr lang="it-IT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- FIRST CISL National trainer </a:t>
            </a:r>
            <a:endParaRPr lang="it-IT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endParaRPr lang="it-IT" sz="5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it-I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11:00 Coffee Break </a:t>
            </a:r>
            <a:endParaRPr lang="it-IT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endParaRPr lang="en-US" sz="5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Presentation: “EWC and Disabilities, the case of UniCredit” 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it-IT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Luciano </a:t>
            </a:r>
            <a:r>
              <a:rPr lang="it-IT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Malvolti</a:t>
            </a:r>
            <a:r>
              <a:rPr lang="it-IT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– </a:t>
            </a:r>
            <a:r>
              <a:rPr lang="it-IT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President</a:t>
            </a:r>
            <a:r>
              <a:rPr lang="it-IT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of UniCredit Group EWC </a:t>
            </a:r>
            <a:endParaRPr lang="it-IT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Presentation: “</a:t>
            </a:r>
            <a:r>
              <a:rPr lang="en-US" sz="1500" b="1" i="1" dirty="0">
                <a:solidFill>
                  <a:srgbClr val="000000"/>
                </a:solidFill>
                <a:latin typeface="Calibri" panose="020F0502020204030204" pitchFamily="34" charset="0"/>
              </a:rPr>
              <a:t>The EC Strategy for the Rights of Persons with Disabilities at work and the ETUC perspective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” 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it-IT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Marco Cilento – ETUC Expert </a:t>
            </a:r>
            <a:endParaRPr lang="it-IT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Presentation: </a:t>
            </a:r>
            <a:r>
              <a:rPr lang="en-US" sz="1500" b="1" i="1" dirty="0">
                <a:solidFill>
                  <a:srgbClr val="000000"/>
                </a:solidFill>
                <a:latin typeface="Calibri" panose="020F0502020204030204" pitchFamily="34" charset="0"/>
              </a:rPr>
              <a:t>“Good practice findings and success factors for working with chronic conditions.” 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it-IT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Sarah </a:t>
            </a:r>
            <a:r>
              <a:rPr lang="it-IT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Copsey</a:t>
            </a:r>
            <a:r>
              <a:rPr lang="it-IT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– EU OSHA </a:t>
            </a:r>
            <a:r>
              <a:rPr lang="it-IT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Researcher</a:t>
            </a:r>
            <a:r>
              <a:rPr lang="it-IT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Presentation: </a:t>
            </a:r>
            <a:r>
              <a:rPr lang="en-US" sz="1500" b="1" i="1" dirty="0">
                <a:solidFill>
                  <a:srgbClr val="000000"/>
                </a:solidFill>
                <a:latin typeface="Calibri" panose="020F0502020204030204" pitchFamily="34" charset="0"/>
              </a:rPr>
              <a:t>“First </a:t>
            </a:r>
            <a:r>
              <a:rPr lang="en-US" sz="15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Cisl</a:t>
            </a:r>
            <a:r>
              <a:rPr lang="en-US" sz="15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equality and inclusion approach” 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Sabrina </a:t>
            </a:r>
            <a:r>
              <a:rPr lang="en-US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Brezzo</a:t>
            </a:r>
            <a:r>
              <a:rPr 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– First </a:t>
            </a:r>
            <a:r>
              <a:rPr lang="en-US" sz="15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Cisl</a:t>
            </a:r>
            <a:r>
              <a:rPr 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 National Secretary 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it-IT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Q&amp;A session </a:t>
            </a:r>
          </a:p>
          <a:p>
            <a:pPr algn="ctr">
              <a:lnSpc>
                <a:spcPct val="114000"/>
              </a:lnSpc>
            </a:pPr>
            <a:r>
              <a:rPr lang="it-IT" b="1" dirty="0"/>
              <a:t>13:20 Lunch break </a:t>
            </a:r>
            <a:endParaRPr lang="it-IT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3DC7B6D-64F2-45A5-A28E-12688A66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536" y="64126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pic>
        <p:nvPicPr>
          <p:cNvPr id="14" name="Picture 6" descr="Stopwatch clipart track, Picture #2085292 stopwatch clipart track">
            <a:extLst>
              <a:ext uri="{FF2B5EF4-FFF2-40B4-BE49-F238E27FC236}">
                <a16:creationId xmlns:a16="http://schemas.microsoft.com/office/drawing/2014/main" id="{9C868428-4D2F-4C90-B237-682860E3F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52" y="5157192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6318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11">
            <a:extLst>
              <a:ext uri="{FF2B5EF4-FFF2-40B4-BE49-F238E27FC236}">
                <a16:creationId xmlns:a16="http://schemas.microsoft.com/office/drawing/2014/main" id="{7BC1ABF5-D2F6-4F99-B7F3-F97A27EB7806}"/>
              </a:ext>
            </a:extLst>
          </p:cNvPr>
          <p:cNvGrpSpPr>
            <a:grpSpLocks/>
          </p:cNvGrpSpPr>
          <p:nvPr/>
        </p:nvGrpSpPr>
        <p:grpSpPr bwMode="auto">
          <a:xfrm>
            <a:off x="7596336" y="115888"/>
            <a:ext cx="1380431" cy="671790"/>
            <a:chOff x="-540568" y="44624"/>
            <a:chExt cx="1668185" cy="792088"/>
          </a:xfrm>
        </p:grpSpPr>
        <p:pic>
          <p:nvPicPr>
            <p:cNvPr id="8" name="Picture 39">
              <a:extLst>
                <a:ext uri="{FF2B5EF4-FFF2-40B4-BE49-F238E27FC236}">
                  <a16:creationId xmlns:a16="http://schemas.microsoft.com/office/drawing/2014/main" id="{9544651C-9BE8-4213-B8EE-5296EBCD0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4" descr="File:Flag of Europe.svg">
              <a:extLst>
                <a:ext uri="{FF2B5EF4-FFF2-40B4-BE49-F238E27FC236}">
                  <a16:creationId xmlns:a16="http://schemas.microsoft.com/office/drawing/2014/main" id="{009AD069-751D-4844-9CAA-8E9D7711B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8" descr="logo_FIRST">
            <a:extLst>
              <a:ext uri="{FF2B5EF4-FFF2-40B4-BE49-F238E27FC236}">
                <a16:creationId xmlns:a16="http://schemas.microsoft.com/office/drawing/2014/main" id="{944A9E61-53B5-4A5D-91F8-F899F5D9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8"/>
            <a:ext cx="1872208" cy="61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2">
            <a:extLst>
              <a:ext uri="{FF2B5EF4-FFF2-40B4-BE49-F238E27FC236}">
                <a16:creationId xmlns:a16="http://schemas.microsoft.com/office/drawing/2014/main" id="{62290AE6-4AC3-46A9-98CF-9B4376697553}"/>
              </a:ext>
            </a:extLst>
          </p:cNvPr>
          <p:cNvSpPr txBox="1">
            <a:spLocks/>
          </p:cNvSpPr>
          <p:nvPr/>
        </p:nvSpPr>
        <p:spPr bwMode="auto">
          <a:xfrm>
            <a:off x="1331640" y="115888"/>
            <a:ext cx="6480720" cy="12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5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Agenda 13 </a:t>
            </a:r>
            <a:r>
              <a:rPr lang="it-IT" altLang="it-IT" sz="2500" b="1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may</a:t>
            </a:r>
            <a:r>
              <a:rPr lang="it-IT" altLang="it-IT" sz="25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- </a:t>
            </a:r>
            <a:r>
              <a:rPr lang="it-IT" sz="2500" b="1" dirty="0" err="1">
                <a:latin typeface="Century Gothic" panose="020B0502020202020204" pitchFamily="34" charset="0"/>
              </a:rPr>
              <a:t>afternoon</a:t>
            </a:r>
            <a:endParaRPr lang="it-IT" sz="2500" b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3EA8210-60BD-43AB-A6F6-CA301117E7E1}"/>
              </a:ext>
            </a:extLst>
          </p:cNvPr>
          <p:cNvSpPr/>
          <p:nvPr/>
        </p:nvSpPr>
        <p:spPr>
          <a:xfrm>
            <a:off x="755576" y="2060848"/>
            <a:ext cx="6336703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14.45 Training course evaluation session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it-IT" i="1" dirty="0"/>
              <a:t>Anna Masiello and Paola Vinciguerra – First Cisl 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b="1" dirty="0"/>
              <a:t>Closing </a:t>
            </a:r>
            <a:r>
              <a:rPr lang="it-IT" b="1" dirty="0" err="1"/>
              <a:t>remarks</a:t>
            </a:r>
            <a:r>
              <a:rPr lang="it-IT" b="1" dirty="0"/>
              <a:t> 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i="1" dirty="0"/>
              <a:t>Sabrina Brezzo – First Cisl 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en-US" b="1" dirty="0"/>
              <a:t>15.30 End of the training course </a:t>
            </a:r>
            <a:endParaRPr lang="it-IT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AD0E3C6-6516-4593-83A6-41E91DCB8A90}"/>
              </a:ext>
            </a:extLst>
          </p:cNvPr>
          <p:cNvSpPr txBox="1">
            <a:spLocks/>
          </p:cNvSpPr>
          <p:nvPr/>
        </p:nvSpPr>
        <p:spPr>
          <a:xfrm>
            <a:off x="3275856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pic>
        <p:nvPicPr>
          <p:cNvPr id="14" name="Picture 6" descr="Stopwatch clipart track, Picture #2085292 stopwatch clipart track">
            <a:extLst>
              <a:ext uri="{FF2B5EF4-FFF2-40B4-BE49-F238E27FC236}">
                <a16:creationId xmlns:a16="http://schemas.microsoft.com/office/drawing/2014/main" id="{291F8FFB-039F-4877-A55B-8B8CD214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52" y="5157192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142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982F4761-54AD-4C28-88D8-76E5C45E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41" y="608696"/>
            <a:ext cx="7321550" cy="677862"/>
          </a:xfrm>
        </p:spPr>
        <p:txBody>
          <a:bodyPr/>
          <a:lstStyle/>
          <a:p>
            <a:r>
              <a:rPr lang="it-IT" altLang="it-IT" dirty="0"/>
              <a:t>The </a:t>
            </a:r>
            <a:r>
              <a:rPr lang="it-IT" altLang="it-IT" dirty="0" err="1"/>
              <a:t>virtual</a:t>
            </a:r>
            <a:r>
              <a:rPr lang="it-IT" altLang="it-IT" dirty="0"/>
              <a:t> </a:t>
            </a:r>
            <a:r>
              <a:rPr lang="it-IT" altLang="it-IT" dirty="0" err="1"/>
              <a:t>classroom</a:t>
            </a:r>
            <a:r>
              <a:rPr lang="it-IT" altLang="it-IT" dirty="0"/>
              <a:t> rules</a:t>
            </a:r>
          </a:p>
        </p:txBody>
      </p:sp>
      <p:sp>
        <p:nvSpPr>
          <p:cNvPr id="27652" name="Segnaposto contenuto 6">
            <a:extLst>
              <a:ext uri="{FF2B5EF4-FFF2-40B4-BE49-F238E27FC236}">
                <a16:creationId xmlns:a16="http://schemas.microsoft.com/office/drawing/2014/main" id="{7E121C5B-0002-470F-AD09-10AE07D9E84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1520" y="1286558"/>
            <a:ext cx="7962175" cy="5144488"/>
          </a:xfrm>
        </p:spPr>
        <p:txBody>
          <a:bodyPr/>
          <a:lstStyle/>
          <a:p>
            <a:pPr algn="just" eaLnBrk="1" hangingPunct="1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it-IT" sz="1900" dirty="0"/>
              <a:t>Connect from a </a:t>
            </a:r>
            <a:r>
              <a:rPr lang="en-US" altLang="it-IT" sz="1900" b="1" dirty="0"/>
              <a:t>private location</a:t>
            </a:r>
          </a:p>
          <a:p>
            <a:pPr algn="just" eaLnBrk="1" hangingPunct="1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it-IT" sz="1900" dirty="0"/>
              <a:t>Connect from a </a:t>
            </a:r>
            <a:r>
              <a:rPr lang="en-US" altLang="it-IT" sz="1900" b="1" dirty="0"/>
              <a:t>quiet place </a:t>
            </a:r>
            <a:r>
              <a:rPr lang="en-US" altLang="it-IT" sz="1900" dirty="0"/>
              <a:t>that </a:t>
            </a:r>
          </a:p>
          <a:p>
            <a:pPr marL="0" indent="0" algn="just" eaLnBrk="1" hangingPunct="1">
              <a:lnSpc>
                <a:spcPct val="114000"/>
              </a:lnSpc>
              <a:buNone/>
              <a:defRPr/>
            </a:pPr>
            <a:r>
              <a:rPr lang="en-US" altLang="it-IT" sz="1900" dirty="0"/>
              <a:t>encourages concentration</a:t>
            </a:r>
          </a:p>
          <a:p>
            <a:pPr algn="just" eaLnBrk="1" hangingPunct="1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it-IT" sz="1900" b="1" dirty="0"/>
              <a:t>Follow</a:t>
            </a:r>
            <a:r>
              <a:rPr lang="en-US" altLang="it-IT" sz="1900" dirty="0"/>
              <a:t> from the beginning to end</a:t>
            </a:r>
          </a:p>
          <a:p>
            <a:pPr algn="just" eaLnBrk="1" hangingPunct="1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it-IT" sz="1900" dirty="0"/>
              <a:t>Keep the audio </a:t>
            </a:r>
            <a:r>
              <a:rPr lang="en-US" altLang="it-IT" sz="1900" b="1" dirty="0"/>
              <a:t>muted</a:t>
            </a:r>
          </a:p>
          <a:p>
            <a:pPr algn="just" eaLnBrk="1" hangingPunct="1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it-IT" sz="1900" dirty="0"/>
              <a:t>Keep the </a:t>
            </a:r>
            <a:r>
              <a:rPr lang="en-US" altLang="it-IT" sz="1900" b="1" dirty="0"/>
              <a:t>video on </a:t>
            </a:r>
            <a:r>
              <a:rPr lang="en-US" altLang="it-IT" sz="1900" dirty="0"/>
              <a:t>(as much as possible)</a:t>
            </a:r>
          </a:p>
          <a:p>
            <a:pPr algn="just" eaLnBrk="1" hangingPunct="1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it-IT" sz="1900" dirty="0"/>
              <a:t>Use </a:t>
            </a:r>
            <a:r>
              <a:rPr lang="en-US" altLang="it-IT" sz="1900" b="1" dirty="0"/>
              <a:t>headphones</a:t>
            </a:r>
          </a:p>
          <a:p>
            <a:pPr algn="just" eaLnBrk="1" hangingPunct="1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it-IT" sz="1900" b="1" dirty="0"/>
              <a:t>Raise</a:t>
            </a:r>
            <a:r>
              <a:rPr lang="en-US" altLang="it-IT" sz="1900" dirty="0"/>
              <a:t> your hand if you want to speak</a:t>
            </a:r>
          </a:p>
          <a:p>
            <a:pPr algn="just" eaLnBrk="1" hangingPunct="1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it-IT" sz="1900" dirty="0"/>
              <a:t>Be </a:t>
            </a:r>
            <a:r>
              <a:rPr lang="en-US" altLang="it-IT" sz="1900" b="1" dirty="0"/>
              <a:t>brief</a:t>
            </a:r>
            <a:r>
              <a:rPr lang="en-US" altLang="it-IT" sz="1900" dirty="0"/>
              <a:t> and </a:t>
            </a:r>
            <a:r>
              <a:rPr lang="en-US" altLang="it-IT" sz="1900" b="1" dirty="0"/>
              <a:t>respect the given time limits </a:t>
            </a:r>
            <a:r>
              <a:rPr lang="en-US" altLang="it-IT" sz="1900" dirty="0"/>
              <a:t>when talking</a:t>
            </a:r>
          </a:p>
          <a:p>
            <a:pPr algn="just" eaLnBrk="1" hangingPunct="1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it-IT" sz="1900" b="1" dirty="0"/>
              <a:t>Speak slowly and clear </a:t>
            </a:r>
            <a:r>
              <a:rPr lang="en-US" altLang="it-IT" sz="1900" dirty="0"/>
              <a:t>to facilitate interpretation</a:t>
            </a:r>
          </a:p>
          <a:p>
            <a:pPr algn="just" eaLnBrk="1" hangingPunct="1">
              <a:lnSpc>
                <a:spcPct val="114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it-IT" sz="1900" dirty="0"/>
              <a:t>Leave mobile </a:t>
            </a:r>
            <a:r>
              <a:rPr lang="en-US" altLang="it-IT" sz="1900" b="1" dirty="0"/>
              <a:t>phones aside </a:t>
            </a:r>
          </a:p>
          <a:p>
            <a:pPr marL="0" indent="0" algn="just" eaLnBrk="1" hangingPunct="1">
              <a:lnSpc>
                <a:spcPct val="114000"/>
              </a:lnSpc>
              <a:buNone/>
              <a:defRPr/>
            </a:pPr>
            <a:r>
              <a:rPr lang="en-US" altLang="it-IT" sz="1900" dirty="0"/>
              <a:t>(except when required by teaching activities)</a:t>
            </a:r>
            <a:endParaRPr lang="it-IT" altLang="it-IT" sz="1900" dirty="0"/>
          </a:p>
        </p:txBody>
      </p:sp>
      <p:sp>
        <p:nvSpPr>
          <p:cNvPr id="2" name="Fumetto: ovale 1">
            <a:extLst>
              <a:ext uri="{FF2B5EF4-FFF2-40B4-BE49-F238E27FC236}">
                <a16:creationId xmlns:a16="http://schemas.microsoft.com/office/drawing/2014/main" id="{28539125-BCB1-45F6-BB3E-1ACB9B31FCDC}"/>
              </a:ext>
            </a:extLst>
          </p:cNvPr>
          <p:cNvSpPr/>
          <p:nvPr/>
        </p:nvSpPr>
        <p:spPr>
          <a:xfrm>
            <a:off x="6290163" y="2191671"/>
            <a:ext cx="2888432" cy="1741385"/>
          </a:xfrm>
          <a:prstGeom prst="wedgeEllipseCallout">
            <a:avLst>
              <a:gd name="adj1" fmla="val 51937"/>
              <a:gd name="adj2" fmla="val 9139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300" b="1" i="1" dirty="0">
                <a:solidFill>
                  <a:schemeClr val="tx2"/>
                </a:solidFill>
              </a:rPr>
              <a:t>Are </a:t>
            </a:r>
            <a:r>
              <a:rPr lang="it-IT" sz="3300" b="1" i="1" dirty="0" err="1">
                <a:solidFill>
                  <a:schemeClr val="tx2"/>
                </a:solidFill>
              </a:rPr>
              <a:t>you</a:t>
            </a:r>
            <a:r>
              <a:rPr lang="it-IT" sz="3300" b="1" i="1" dirty="0">
                <a:solidFill>
                  <a:schemeClr val="tx2"/>
                </a:solidFill>
              </a:rPr>
              <a:t> in?</a:t>
            </a:r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7B1C1DB5-93C1-40CC-A863-59362C84D445}"/>
              </a:ext>
            </a:extLst>
          </p:cNvPr>
          <p:cNvSpPr/>
          <p:nvPr/>
        </p:nvSpPr>
        <p:spPr>
          <a:xfrm>
            <a:off x="5531668" y="1398714"/>
            <a:ext cx="1447800" cy="523081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AC790DF-D775-4BB8-A392-7A1E04B128DD}"/>
              </a:ext>
            </a:extLst>
          </p:cNvPr>
          <p:cNvGrpSpPr>
            <a:grpSpLocks/>
          </p:cNvGrpSpPr>
          <p:nvPr/>
        </p:nvGrpSpPr>
        <p:grpSpPr bwMode="auto">
          <a:xfrm>
            <a:off x="7523794" y="115888"/>
            <a:ext cx="1452973" cy="687025"/>
            <a:chOff x="-540568" y="44624"/>
            <a:chExt cx="1668185" cy="792088"/>
          </a:xfrm>
        </p:grpSpPr>
        <p:pic>
          <p:nvPicPr>
            <p:cNvPr id="8" name="Picture 39">
              <a:extLst>
                <a:ext uri="{FF2B5EF4-FFF2-40B4-BE49-F238E27FC236}">
                  <a16:creationId xmlns:a16="http://schemas.microsoft.com/office/drawing/2014/main" id="{5B9543C1-3804-43CE-BAD7-7E925F023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4" descr="File:Flag of Europe.svg">
              <a:extLst>
                <a:ext uri="{FF2B5EF4-FFF2-40B4-BE49-F238E27FC236}">
                  <a16:creationId xmlns:a16="http://schemas.microsoft.com/office/drawing/2014/main" id="{BE79C825-02A9-43A8-9B65-C7AF5C454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8" descr="logo_FIRST">
            <a:extLst>
              <a:ext uri="{FF2B5EF4-FFF2-40B4-BE49-F238E27FC236}">
                <a16:creationId xmlns:a16="http://schemas.microsoft.com/office/drawing/2014/main" id="{4C6D3187-47D7-4C31-A7A2-339AFD103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9" y="60078"/>
            <a:ext cx="1873833" cy="61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2A1D0141-AB54-48C2-A753-185D5F77259C}"/>
              </a:ext>
            </a:extLst>
          </p:cNvPr>
          <p:cNvSpPr txBox="1">
            <a:spLocks/>
          </p:cNvSpPr>
          <p:nvPr/>
        </p:nvSpPr>
        <p:spPr>
          <a:xfrm>
            <a:off x="6262847" y="64310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pic>
        <p:nvPicPr>
          <p:cNvPr id="13" name="Picture 2" descr="Dissemination policy | Cochrane Incontinence">
            <a:extLst>
              <a:ext uri="{FF2B5EF4-FFF2-40B4-BE49-F238E27FC236}">
                <a16:creationId xmlns:a16="http://schemas.microsoft.com/office/drawing/2014/main" id="{54CE45C3-9D6F-4FDE-AED3-79566FFCA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68" y="4869160"/>
            <a:ext cx="2888432" cy="14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39699" y="4365104"/>
            <a:ext cx="8937651" cy="1569656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</a:bodyPr>
          <a:lstStyle/>
          <a:p>
            <a:pPr algn="ctr">
              <a:defRPr/>
            </a:pPr>
            <a:r>
              <a:rPr lang="en-GB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LET’S START!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VS/2019/0048 11-13 May 2021 - AMasi</a:t>
            </a:r>
            <a:endParaRPr lang="it-IT" sz="1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5BE24B2-E86A-4C31-8B21-851AD1034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51"/>
          <a:stretch/>
        </p:blipFill>
        <p:spPr bwMode="auto">
          <a:xfrm>
            <a:off x="126013" y="44624"/>
            <a:ext cx="9054499" cy="341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4">
            <a:extLst>
              <a:ext uri="{FF2B5EF4-FFF2-40B4-BE49-F238E27FC236}">
                <a16:creationId xmlns:a16="http://schemas.microsoft.com/office/drawing/2014/main" id="{3ECE821E-4502-4748-8949-E191EBC5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3410416"/>
            <a:ext cx="7991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400" b="1" i="1" dirty="0">
                <a:latin typeface="Arial" charset="0"/>
              </a:rPr>
              <a:t>Non-financial reporting directive (2014/95/EU): an opportunity to develop the participation and inclusion rights of people with disabilities and prevent the risk of social dumping. The crucial role of EWCs and Trade Unions - VS/2019/0048</a:t>
            </a:r>
          </a:p>
        </p:txBody>
      </p:sp>
    </p:spTree>
    <p:extLst>
      <p:ext uri="{BB962C8B-B14F-4D97-AF65-F5344CB8AC3E}">
        <p14:creationId xmlns:p14="http://schemas.microsoft.com/office/powerpoint/2010/main" val="6558694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2207790" y="188913"/>
            <a:ext cx="5316538" cy="7143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it-IT" sz="3600" b="1" dirty="0">
                <a:solidFill>
                  <a:srgbClr val="FF0000"/>
                </a:solidFill>
              </a:rPr>
              <a:t>The project objectives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9334799-0BB7-46CF-87C5-8B604BBAAB27}"/>
              </a:ext>
            </a:extLst>
          </p:cNvPr>
          <p:cNvGrpSpPr/>
          <p:nvPr/>
        </p:nvGrpSpPr>
        <p:grpSpPr>
          <a:xfrm>
            <a:off x="236167" y="1566256"/>
            <a:ext cx="8866744" cy="5123486"/>
            <a:chOff x="236167" y="1566256"/>
            <a:chExt cx="8866744" cy="5123486"/>
          </a:xfrm>
        </p:grpSpPr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50CE09CD-B0CA-4185-8652-9AE55346FD45}"/>
                </a:ext>
              </a:extLst>
            </p:cNvPr>
            <p:cNvSpPr/>
            <p:nvPr/>
          </p:nvSpPr>
          <p:spPr>
            <a:xfrm>
              <a:off x="3203845" y="4229075"/>
              <a:ext cx="2626352" cy="2460667"/>
            </a:xfrm>
            <a:custGeom>
              <a:avLst/>
              <a:gdLst>
                <a:gd name="connsiteX0" fmla="*/ 0 w 2626352"/>
                <a:gd name="connsiteY0" fmla="*/ 1230334 h 2460667"/>
                <a:gd name="connsiteX1" fmla="*/ 1313176 w 2626352"/>
                <a:gd name="connsiteY1" fmla="*/ 0 h 2460667"/>
                <a:gd name="connsiteX2" fmla="*/ 2626352 w 2626352"/>
                <a:gd name="connsiteY2" fmla="*/ 1230334 h 2460667"/>
                <a:gd name="connsiteX3" fmla="*/ 1313176 w 2626352"/>
                <a:gd name="connsiteY3" fmla="*/ 2460668 h 2460667"/>
                <a:gd name="connsiteX4" fmla="*/ 0 w 2626352"/>
                <a:gd name="connsiteY4" fmla="*/ 1230334 h 246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352" h="2460667">
                  <a:moveTo>
                    <a:pt x="0" y="1230334"/>
                  </a:moveTo>
                  <a:cubicBezTo>
                    <a:pt x="0" y="550839"/>
                    <a:pt x="587929" y="0"/>
                    <a:pt x="1313176" y="0"/>
                  </a:cubicBezTo>
                  <a:cubicBezTo>
                    <a:pt x="2038423" y="0"/>
                    <a:pt x="2626352" y="550839"/>
                    <a:pt x="2626352" y="1230334"/>
                  </a:cubicBezTo>
                  <a:cubicBezTo>
                    <a:pt x="2626352" y="1909829"/>
                    <a:pt x="2038423" y="2460668"/>
                    <a:pt x="1313176" y="2460668"/>
                  </a:cubicBezTo>
                  <a:cubicBezTo>
                    <a:pt x="587929" y="2460668"/>
                    <a:pt x="0" y="1909829"/>
                    <a:pt x="0" y="1230334"/>
                  </a:cubicBez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  <a:ln w="50800" cmpd="sng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9225" tIns="374961" rIns="399225" bIns="374961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3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ccia a sinistra 9">
              <a:extLst>
                <a:ext uri="{FF2B5EF4-FFF2-40B4-BE49-F238E27FC236}">
                  <a16:creationId xmlns:a16="http://schemas.microsoft.com/office/drawing/2014/main" id="{C202404C-BAE6-4AD0-BDB8-CBBCABEA5043}"/>
                </a:ext>
              </a:extLst>
            </p:cNvPr>
            <p:cNvSpPr/>
            <p:nvPr/>
          </p:nvSpPr>
          <p:spPr>
            <a:xfrm rot="10778857">
              <a:off x="1214065" y="5145200"/>
              <a:ext cx="1880387" cy="65748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24AAA0B2-5F55-4E6E-861E-B1413D67EBCA}"/>
                </a:ext>
              </a:extLst>
            </p:cNvPr>
            <p:cNvSpPr/>
            <p:nvPr/>
          </p:nvSpPr>
          <p:spPr>
            <a:xfrm>
              <a:off x="236167" y="4798930"/>
              <a:ext cx="1971624" cy="1626086"/>
            </a:xfrm>
            <a:custGeom>
              <a:avLst/>
              <a:gdLst>
                <a:gd name="connsiteX0" fmla="*/ 0 w 2251350"/>
                <a:gd name="connsiteY0" fmla="*/ 189059 h 1890585"/>
                <a:gd name="connsiteX1" fmla="*/ 189059 w 2251350"/>
                <a:gd name="connsiteY1" fmla="*/ 0 h 1890585"/>
                <a:gd name="connsiteX2" fmla="*/ 2062292 w 2251350"/>
                <a:gd name="connsiteY2" fmla="*/ 0 h 1890585"/>
                <a:gd name="connsiteX3" fmla="*/ 2251351 w 2251350"/>
                <a:gd name="connsiteY3" fmla="*/ 189059 h 1890585"/>
                <a:gd name="connsiteX4" fmla="*/ 2251350 w 2251350"/>
                <a:gd name="connsiteY4" fmla="*/ 1701527 h 1890585"/>
                <a:gd name="connsiteX5" fmla="*/ 2062291 w 2251350"/>
                <a:gd name="connsiteY5" fmla="*/ 1890586 h 1890585"/>
                <a:gd name="connsiteX6" fmla="*/ 189059 w 2251350"/>
                <a:gd name="connsiteY6" fmla="*/ 1890585 h 1890585"/>
                <a:gd name="connsiteX7" fmla="*/ 0 w 2251350"/>
                <a:gd name="connsiteY7" fmla="*/ 1701526 h 1890585"/>
                <a:gd name="connsiteX8" fmla="*/ 0 w 2251350"/>
                <a:gd name="connsiteY8" fmla="*/ 189059 h 189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350" h="1890585">
                  <a:moveTo>
                    <a:pt x="0" y="189059"/>
                  </a:moveTo>
                  <a:cubicBezTo>
                    <a:pt x="0" y="84645"/>
                    <a:pt x="84645" y="0"/>
                    <a:pt x="189059" y="0"/>
                  </a:cubicBezTo>
                  <a:lnTo>
                    <a:pt x="2062292" y="0"/>
                  </a:lnTo>
                  <a:cubicBezTo>
                    <a:pt x="2166706" y="0"/>
                    <a:pt x="2251351" y="84645"/>
                    <a:pt x="2251351" y="189059"/>
                  </a:cubicBezTo>
                  <a:cubicBezTo>
                    <a:pt x="2251351" y="693215"/>
                    <a:pt x="2251350" y="1197371"/>
                    <a:pt x="2251350" y="1701527"/>
                  </a:cubicBezTo>
                  <a:cubicBezTo>
                    <a:pt x="2251350" y="1805941"/>
                    <a:pt x="2166705" y="1890586"/>
                    <a:pt x="2062291" y="1890586"/>
                  </a:cubicBezTo>
                  <a:lnTo>
                    <a:pt x="189059" y="1890585"/>
                  </a:lnTo>
                  <a:cubicBezTo>
                    <a:pt x="84645" y="1890585"/>
                    <a:pt x="0" y="1805940"/>
                    <a:pt x="0" y="1701526"/>
                  </a:cubicBezTo>
                  <a:lnTo>
                    <a:pt x="0" y="18905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63" tIns="89663" rIns="89663" bIns="89663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expand knowledge on 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European Joint Declarations Directives and programs on Disability</a:t>
              </a:r>
              <a:endParaRPr lang="it-IT" sz="1600" b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ccia a sinistra 11">
              <a:extLst>
                <a:ext uri="{FF2B5EF4-FFF2-40B4-BE49-F238E27FC236}">
                  <a16:creationId xmlns:a16="http://schemas.microsoft.com/office/drawing/2014/main" id="{ED17FB2D-4156-4402-AAE2-2C0E9AA26D74}"/>
                </a:ext>
              </a:extLst>
            </p:cNvPr>
            <p:cNvSpPr/>
            <p:nvPr/>
          </p:nvSpPr>
          <p:spPr>
            <a:xfrm rot="13318519">
              <a:off x="1715924" y="3566973"/>
              <a:ext cx="2010053" cy="65748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0000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17574803-2656-45BB-84E4-F3485FDC47D9}"/>
                </a:ext>
              </a:extLst>
            </p:cNvPr>
            <p:cNvSpPr/>
            <p:nvPr/>
          </p:nvSpPr>
          <p:spPr>
            <a:xfrm>
              <a:off x="894995" y="2347154"/>
              <a:ext cx="2195072" cy="1819786"/>
            </a:xfrm>
            <a:custGeom>
              <a:avLst/>
              <a:gdLst>
                <a:gd name="connsiteX0" fmla="*/ 0 w 2465843"/>
                <a:gd name="connsiteY0" fmla="*/ 214602 h 2146021"/>
                <a:gd name="connsiteX1" fmla="*/ 214602 w 2465843"/>
                <a:gd name="connsiteY1" fmla="*/ 0 h 2146021"/>
                <a:gd name="connsiteX2" fmla="*/ 2251241 w 2465843"/>
                <a:gd name="connsiteY2" fmla="*/ 0 h 2146021"/>
                <a:gd name="connsiteX3" fmla="*/ 2465843 w 2465843"/>
                <a:gd name="connsiteY3" fmla="*/ 214602 h 2146021"/>
                <a:gd name="connsiteX4" fmla="*/ 2465843 w 2465843"/>
                <a:gd name="connsiteY4" fmla="*/ 1931419 h 2146021"/>
                <a:gd name="connsiteX5" fmla="*/ 2251241 w 2465843"/>
                <a:gd name="connsiteY5" fmla="*/ 2146021 h 2146021"/>
                <a:gd name="connsiteX6" fmla="*/ 214602 w 2465843"/>
                <a:gd name="connsiteY6" fmla="*/ 2146021 h 2146021"/>
                <a:gd name="connsiteX7" fmla="*/ 0 w 2465843"/>
                <a:gd name="connsiteY7" fmla="*/ 1931419 h 2146021"/>
                <a:gd name="connsiteX8" fmla="*/ 0 w 2465843"/>
                <a:gd name="connsiteY8" fmla="*/ 214602 h 214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5843" h="2146021">
                  <a:moveTo>
                    <a:pt x="0" y="214602"/>
                  </a:moveTo>
                  <a:cubicBezTo>
                    <a:pt x="0" y="96081"/>
                    <a:pt x="96081" y="0"/>
                    <a:pt x="214602" y="0"/>
                  </a:cubicBezTo>
                  <a:lnTo>
                    <a:pt x="2251241" y="0"/>
                  </a:lnTo>
                  <a:cubicBezTo>
                    <a:pt x="2369762" y="0"/>
                    <a:pt x="2465843" y="96081"/>
                    <a:pt x="2465843" y="214602"/>
                  </a:cubicBezTo>
                  <a:lnTo>
                    <a:pt x="2465843" y="1931419"/>
                  </a:lnTo>
                  <a:cubicBezTo>
                    <a:pt x="2465843" y="2049940"/>
                    <a:pt x="2369762" y="2146021"/>
                    <a:pt x="2251241" y="2146021"/>
                  </a:cubicBezTo>
                  <a:lnTo>
                    <a:pt x="214602" y="2146021"/>
                  </a:lnTo>
                  <a:cubicBezTo>
                    <a:pt x="96081" y="2146021"/>
                    <a:pt x="0" y="2049940"/>
                    <a:pt x="0" y="1931419"/>
                  </a:cubicBezTo>
                  <a:lnTo>
                    <a:pt x="0" y="214602"/>
                  </a:lnTo>
                  <a:close/>
                </a:path>
              </a:pathLst>
            </a:custGeom>
            <a:solidFill>
              <a:srgbClr val="0000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955" tIns="100955" rIns="100955" bIns="1009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strengthen the role of transnational bargaining </a:t>
              </a:r>
              <a:r>
                <a:rPr lang="en-US" sz="1600" b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the 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European Social Dialogue principles    </a:t>
              </a:r>
              <a:r>
                <a:rPr lang="en-US" sz="1600" b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new member and candidate states</a:t>
              </a:r>
            </a:p>
          </p:txBody>
        </p:sp>
        <p:sp>
          <p:nvSpPr>
            <p:cNvPr id="14" name="Freccia a sinistra 13">
              <a:extLst>
                <a:ext uri="{FF2B5EF4-FFF2-40B4-BE49-F238E27FC236}">
                  <a16:creationId xmlns:a16="http://schemas.microsoft.com/office/drawing/2014/main" id="{2D42B235-61BE-4C8D-8652-85046E635E6F}"/>
                </a:ext>
              </a:extLst>
            </p:cNvPr>
            <p:cNvSpPr/>
            <p:nvPr/>
          </p:nvSpPr>
          <p:spPr>
            <a:xfrm rot="16200000">
              <a:off x="3508184" y="2774066"/>
              <a:ext cx="2017675" cy="65748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7030A0"/>
            </a:solidFill>
            <a:ln w="3810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E8F58A23-20BF-469C-BFDB-DC8FC35AD1FB}"/>
                </a:ext>
              </a:extLst>
            </p:cNvPr>
            <p:cNvSpPr/>
            <p:nvPr/>
          </p:nvSpPr>
          <p:spPr>
            <a:xfrm>
              <a:off x="3450038" y="1566256"/>
              <a:ext cx="1975451" cy="1548371"/>
            </a:xfrm>
            <a:custGeom>
              <a:avLst/>
              <a:gdLst>
                <a:gd name="connsiteX0" fmla="*/ 0 w 2414208"/>
                <a:gd name="connsiteY0" fmla="*/ 204132 h 2041315"/>
                <a:gd name="connsiteX1" fmla="*/ 204132 w 2414208"/>
                <a:gd name="connsiteY1" fmla="*/ 0 h 2041315"/>
                <a:gd name="connsiteX2" fmla="*/ 2210077 w 2414208"/>
                <a:gd name="connsiteY2" fmla="*/ 0 h 2041315"/>
                <a:gd name="connsiteX3" fmla="*/ 2414209 w 2414208"/>
                <a:gd name="connsiteY3" fmla="*/ 204132 h 2041315"/>
                <a:gd name="connsiteX4" fmla="*/ 2414208 w 2414208"/>
                <a:gd name="connsiteY4" fmla="*/ 1837184 h 2041315"/>
                <a:gd name="connsiteX5" fmla="*/ 2210076 w 2414208"/>
                <a:gd name="connsiteY5" fmla="*/ 2041316 h 2041315"/>
                <a:gd name="connsiteX6" fmla="*/ 204132 w 2414208"/>
                <a:gd name="connsiteY6" fmla="*/ 2041315 h 2041315"/>
                <a:gd name="connsiteX7" fmla="*/ 0 w 2414208"/>
                <a:gd name="connsiteY7" fmla="*/ 1837183 h 2041315"/>
                <a:gd name="connsiteX8" fmla="*/ 0 w 2414208"/>
                <a:gd name="connsiteY8" fmla="*/ 204132 h 204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4208" h="2041315">
                  <a:moveTo>
                    <a:pt x="0" y="204132"/>
                  </a:moveTo>
                  <a:cubicBezTo>
                    <a:pt x="0" y="91393"/>
                    <a:pt x="91393" y="0"/>
                    <a:pt x="204132" y="0"/>
                  </a:cubicBezTo>
                  <a:lnTo>
                    <a:pt x="2210077" y="0"/>
                  </a:lnTo>
                  <a:cubicBezTo>
                    <a:pt x="2322816" y="0"/>
                    <a:pt x="2414209" y="91393"/>
                    <a:pt x="2414209" y="204132"/>
                  </a:cubicBezTo>
                  <a:cubicBezTo>
                    <a:pt x="2414209" y="748483"/>
                    <a:pt x="2414208" y="1292833"/>
                    <a:pt x="2414208" y="1837184"/>
                  </a:cubicBezTo>
                  <a:cubicBezTo>
                    <a:pt x="2414208" y="1949923"/>
                    <a:pt x="2322815" y="2041316"/>
                    <a:pt x="2210076" y="2041316"/>
                  </a:cubicBezTo>
                  <a:lnTo>
                    <a:pt x="204132" y="2041315"/>
                  </a:lnTo>
                  <a:cubicBezTo>
                    <a:pt x="91393" y="2041315"/>
                    <a:pt x="0" y="1949922"/>
                    <a:pt x="0" y="1837183"/>
                  </a:cubicBezTo>
                  <a:lnTo>
                    <a:pt x="0" y="204132"/>
                  </a:lnTo>
                  <a:close/>
                </a:path>
              </a:pathLst>
            </a:custGeom>
            <a:solidFill>
              <a:srgbClr val="7030A0"/>
            </a:solidFill>
            <a:ln w="5715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78" tIns="94078" rIns="94078" bIns="9407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1600" b="0" kern="1200" noProof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develop &amp; spread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1600" b="1" kern="1200" noProof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 innovative  cooperation method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1600" b="0" kern="1200" noProof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Btw </a:t>
              </a:r>
              <a:r>
                <a:rPr lang="en-GB" sz="1600" b="1" kern="1200" noProof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EWCs, TUs and EU Federations</a:t>
              </a:r>
            </a:p>
          </p:txBody>
        </p:sp>
        <p:sp>
          <p:nvSpPr>
            <p:cNvPr id="16" name="Freccia a sinistra 15">
              <a:extLst>
                <a:ext uri="{FF2B5EF4-FFF2-40B4-BE49-F238E27FC236}">
                  <a16:creationId xmlns:a16="http://schemas.microsoft.com/office/drawing/2014/main" id="{D60C3441-6B6F-495E-A892-81631629CD75}"/>
                </a:ext>
              </a:extLst>
            </p:cNvPr>
            <p:cNvSpPr/>
            <p:nvPr/>
          </p:nvSpPr>
          <p:spPr>
            <a:xfrm rot="18914647">
              <a:off x="5294201" y="3695731"/>
              <a:ext cx="986565" cy="65748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7930DF53-AA87-4544-9E7B-55FFB6C6773D}"/>
                </a:ext>
              </a:extLst>
            </p:cNvPr>
            <p:cNvSpPr/>
            <p:nvPr/>
          </p:nvSpPr>
          <p:spPr>
            <a:xfrm>
              <a:off x="5908917" y="2347154"/>
              <a:ext cx="1903443" cy="1487240"/>
            </a:xfrm>
            <a:custGeom>
              <a:avLst/>
              <a:gdLst>
                <a:gd name="connsiteX0" fmla="*/ 0 w 2191607"/>
                <a:gd name="connsiteY0" fmla="*/ 175329 h 1753285"/>
                <a:gd name="connsiteX1" fmla="*/ 175329 w 2191607"/>
                <a:gd name="connsiteY1" fmla="*/ 0 h 1753285"/>
                <a:gd name="connsiteX2" fmla="*/ 2016279 w 2191607"/>
                <a:gd name="connsiteY2" fmla="*/ 0 h 1753285"/>
                <a:gd name="connsiteX3" fmla="*/ 2191608 w 2191607"/>
                <a:gd name="connsiteY3" fmla="*/ 175329 h 1753285"/>
                <a:gd name="connsiteX4" fmla="*/ 2191607 w 2191607"/>
                <a:gd name="connsiteY4" fmla="*/ 1577957 h 1753285"/>
                <a:gd name="connsiteX5" fmla="*/ 2016278 w 2191607"/>
                <a:gd name="connsiteY5" fmla="*/ 1753286 h 1753285"/>
                <a:gd name="connsiteX6" fmla="*/ 175329 w 2191607"/>
                <a:gd name="connsiteY6" fmla="*/ 1753285 h 1753285"/>
                <a:gd name="connsiteX7" fmla="*/ 0 w 2191607"/>
                <a:gd name="connsiteY7" fmla="*/ 1577956 h 1753285"/>
                <a:gd name="connsiteX8" fmla="*/ 0 w 2191607"/>
                <a:gd name="connsiteY8" fmla="*/ 175329 h 175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1607" h="1753285">
                  <a:moveTo>
                    <a:pt x="0" y="175329"/>
                  </a:moveTo>
                  <a:cubicBezTo>
                    <a:pt x="0" y="78497"/>
                    <a:pt x="78497" y="0"/>
                    <a:pt x="175329" y="0"/>
                  </a:cubicBezTo>
                  <a:lnTo>
                    <a:pt x="2016279" y="0"/>
                  </a:lnTo>
                  <a:cubicBezTo>
                    <a:pt x="2113111" y="0"/>
                    <a:pt x="2191608" y="78497"/>
                    <a:pt x="2191608" y="175329"/>
                  </a:cubicBezTo>
                  <a:cubicBezTo>
                    <a:pt x="2191608" y="642872"/>
                    <a:pt x="2191607" y="1110414"/>
                    <a:pt x="2191607" y="1577957"/>
                  </a:cubicBezTo>
                  <a:cubicBezTo>
                    <a:pt x="2191607" y="1674789"/>
                    <a:pt x="2113110" y="1753286"/>
                    <a:pt x="2016278" y="1753286"/>
                  </a:cubicBezTo>
                  <a:lnTo>
                    <a:pt x="175329" y="1753285"/>
                  </a:lnTo>
                  <a:cubicBezTo>
                    <a:pt x="78497" y="1753285"/>
                    <a:pt x="0" y="1674788"/>
                    <a:pt x="0" y="1577956"/>
                  </a:cubicBezTo>
                  <a:lnTo>
                    <a:pt x="0" y="175329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642" tIns="85642" rIns="85642" bIns="8564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600" b="0" kern="1200" noProof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Compare and disseminate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600" b="1" kern="1200" noProof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different experiences and practices </a:t>
              </a:r>
              <a:r>
                <a:rPr lang="en-US" sz="1600" b="0" kern="1200" noProof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 policies on disability </a:t>
              </a:r>
            </a:p>
          </p:txBody>
        </p:sp>
        <p:sp>
          <p:nvSpPr>
            <p:cNvPr id="18" name="Freccia a sinistra 17">
              <a:extLst>
                <a:ext uri="{FF2B5EF4-FFF2-40B4-BE49-F238E27FC236}">
                  <a16:creationId xmlns:a16="http://schemas.microsoft.com/office/drawing/2014/main" id="{132D672F-C0A2-43A3-B466-122D273124B3}"/>
                </a:ext>
              </a:extLst>
            </p:cNvPr>
            <p:cNvSpPr/>
            <p:nvPr/>
          </p:nvSpPr>
          <p:spPr>
            <a:xfrm rot="20626">
              <a:off x="5832164" y="5164382"/>
              <a:ext cx="644534" cy="657482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2B2E842C-4649-41D9-B628-7F3C986C892A}"/>
                </a:ext>
              </a:extLst>
            </p:cNvPr>
            <p:cNvSpPr/>
            <p:nvPr/>
          </p:nvSpPr>
          <p:spPr>
            <a:xfrm>
              <a:off x="6476559" y="4333225"/>
              <a:ext cx="2626352" cy="2282304"/>
            </a:xfrm>
            <a:custGeom>
              <a:avLst/>
              <a:gdLst>
                <a:gd name="connsiteX0" fmla="*/ 0 w 2400270"/>
                <a:gd name="connsiteY0" fmla="*/ 227161 h 2271609"/>
                <a:gd name="connsiteX1" fmla="*/ 227161 w 2400270"/>
                <a:gd name="connsiteY1" fmla="*/ 0 h 2271609"/>
                <a:gd name="connsiteX2" fmla="*/ 2173109 w 2400270"/>
                <a:gd name="connsiteY2" fmla="*/ 0 h 2271609"/>
                <a:gd name="connsiteX3" fmla="*/ 2400270 w 2400270"/>
                <a:gd name="connsiteY3" fmla="*/ 227161 h 2271609"/>
                <a:gd name="connsiteX4" fmla="*/ 2400270 w 2400270"/>
                <a:gd name="connsiteY4" fmla="*/ 2044448 h 2271609"/>
                <a:gd name="connsiteX5" fmla="*/ 2173109 w 2400270"/>
                <a:gd name="connsiteY5" fmla="*/ 2271609 h 2271609"/>
                <a:gd name="connsiteX6" fmla="*/ 227161 w 2400270"/>
                <a:gd name="connsiteY6" fmla="*/ 2271609 h 2271609"/>
                <a:gd name="connsiteX7" fmla="*/ 0 w 2400270"/>
                <a:gd name="connsiteY7" fmla="*/ 2044448 h 2271609"/>
                <a:gd name="connsiteX8" fmla="*/ 0 w 2400270"/>
                <a:gd name="connsiteY8" fmla="*/ 227161 h 227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0270" h="2271609">
                  <a:moveTo>
                    <a:pt x="0" y="227161"/>
                  </a:moveTo>
                  <a:cubicBezTo>
                    <a:pt x="0" y="101703"/>
                    <a:pt x="101703" y="0"/>
                    <a:pt x="227161" y="0"/>
                  </a:cubicBezTo>
                  <a:lnTo>
                    <a:pt x="2173109" y="0"/>
                  </a:lnTo>
                  <a:cubicBezTo>
                    <a:pt x="2298567" y="0"/>
                    <a:pt x="2400270" y="101703"/>
                    <a:pt x="2400270" y="227161"/>
                  </a:cubicBezTo>
                  <a:lnTo>
                    <a:pt x="2400270" y="2044448"/>
                  </a:lnTo>
                  <a:cubicBezTo>
                    <a:pt x="2400270" y="2169906"/>
                    <a:pt x="2298567" y="2271609"/>
                    <a:pt x="2173109" y="2271609"/>
                  </a:cubicBezTo>
                  <a:lnTo>
                    <a:pt x="227161" y="2271609"/>
                  </a:lnTo>
                  <a:cubicBezTo>
                    <a:pt x="101703" y="2271609"/>
                    <a:pt x="0" y="2169906"/>
                    <a:pt x="0" y="2044448"/>
                  </a:cubicBezTo>
                  <a:lnTo>
                    <a:pt x="0" y="227161"/>
                  </a:lnTo>
                  <a:close/>
                </a:path>
              </a:pathLst>
            </a:cu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538" tIns="106538" rIns="106538" bIns="10653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100" b="1" kern="1200" noProof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provide training </a:t>
              </a:r>
              <a:r>
                <a:rPr lang="en-GB" sz="2100" b="0" kern="1200" noProof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build </a:t>
              </a:r>
              <a:r>
                <a:rPr lang="en-GB" sz="2100" b="1" kern="1200" noProof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network of trade unionists expert on disability policies negotiation and inclusive approach </a:t>
              </a:r>
              <a:endParaRPr lang="it-IT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655" name="CasellaDiTesto 4"/>
          <p:cNvSpPr txBox="1">
            <a:spLocks noChangeArrowheads="1"/>
          </p:cNvSpPr>
          <p:nvPr/>
        </p:nvSpPr>
        <p:spPr bwMode="auto">
          <a:xfrm>
            <a:off x="3522663" y="5300663"/>
            <a:ext cx="2128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charset="0"/>
              </a:rPr>
              <a:t>EWC DISABILITY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charset="0"/>
              </a:rPr>
              <a:t>MANAGER</a:t>
            </a:r>
          </a:p>
        </p:txBody>
      </p:sp>
      <p:grpSp>
        <p:nvGrpSpPr>
          <p:cNvPr id="5" name="Gruppo 11"/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6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4" descr="File:Flag of Europe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8" descr="logo_FIR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in giù 8">
            <a:extLst>
              <a:ext uri="{FF2B5EF4-FFF2-40B4-BE49-F238E27FC236}">
                <a16:creationId xmlns:a16="http://schemas.microsoft.com/office/drawing/2014/main" id="{27CE061B-3751-467D-889F-11AB3E052AEA}"/>
              </a:ext>
            </a:extLst>
          </p:cNvPr>
          <p:cNvSpPr/>
          <p:nvPr/>
        </p:nvSpPr>
        <p:spPr>
          <a:xfrm rot="1270650">
            <a:off x="8078476" y="2541514"/>
            <a:ext cx="943836" cy="1774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8BDB80-AB32-4956-9F34-3C54C5A2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364" y="652301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575469" y="1027491"/>
            <a:ext cx="8401298" cy="5641868"/>
            <a:chOff x="3536" y="0"/>
            <a:chExt cx="4145434" cy="5800505"/>
          </a:xfrm>
          <a:solidFill>
            <a:srgbClr val="FF0000"/>
          </a:solidFill>
        </p:grpSpPr>
        <p:sp>
          <p:nvSpPr>
            <p:cNvPr id="11" name="Rettangolo arrotondato 10"/>
            <p:cNvSpPr/>
            <p:nvPr/>
          </p:nvSpPr>
          <p:spPr>
            <a:xfrm>
              <a:off x="3536" y="0"/>
              <a:ext cx="4050506" cy="5800505"/>
            </a:xfrm>
            <a:prstGeom prst="roundRect">
              <a:avLst>
                <a:gd name="adj" fmla="val 10000"/>
              </a:avLst>
            </a:prstGeom>
            <a:grpFill/>
            <a:ln w="762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98464" y="1171193"/>
              <a:ext cx="4050506" cy="43847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170688" rIns="170688" bIns="170688" spcCol="1270" anchor="ctr"/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b="1" dirty="0">
                  <a:solidFill>
                    <a:srgbClr val="0000FF"/>
                  </a:solidFill>
                </a:rPr>
                <a:t>THE TRAINING  GENERAL GOAL</a:t>
              </a:r>
            </a:p>
            <a:p>
              <a:pPr algn="ctr"/>
              <a:r>
                <a:rPr lang="en-US" sz="2500" dirty="0">
                  <a:solidFill>
                    <a:schemeClr val="tx1"/>
                  </a:solidFill>
                </a:rPr>
                <a:t>Strengthen participants' awareness of their </a:t>
              </a:r>
            </a:p>
            <a:p>
              <a:pPr algn="ctr"/>
              <a:r>
                <a:rPr lang="en-US" sz="2500" b="1" dirty="0">
                  <a:solidFill>
                    <a:schemeClr val="tx1"/>
                  </a:solidFill>
                </a:rPr>
                <a:t>role as agents of change</a:t>
              </a:r>
              <a:r>
                <a:rPr lang="en-US" sz="25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2500" dirty="0">
                  <a:solidFill>
                    <a:schemeClr val="tx1"/>
                  </a:solidFill>
                </a:rPr>
                <a:t>through the acquisition of </a:t>
              </a:r>
              <a:r>
                <a:rPr lang="en-US" sz="2500" b="1" dirty="0">
                  <a:solidFill>
                    <a:schemeClr val="tx1"/>
                  </a:solidFill>
                </a:rPr>
                <a:t>knowledge</a:t>
              </a:r>
              <a:r>
                <a:rPr lang="en-US" sz="2500" dirty="0">
                  <a:solidFill>
                    <a:schemeClr val="tx1"/>
                  </a:solidFill>
                </a:rPr>
                <a:t> and innovative </a:t>
              </a:r>
              <a:r>
                <a:rPr lang="en-US" sz="2500" b="1" dirty="0">
                  <a:solidFill>
                    <a:schemeClr val="tx1"/>
                  </a:solidFill>
                </a:rPr>
                <a:t>negotiation tools on disability </a:t>
              </a:r>
              <a:r>
                <a:rPr lang="en-US" sz="2500" dirty="0">
                  <a:solidFill>
                    <a:schemeClr val="tx1"/>
                  </a:solidFill>
                </a:rPr>
                <a:t>at work </a:t>
              </a:r>
            </a:p>
            <a:p>
              <a:pPr algn="ctr"/>
              <a:r>
                <a:rPr lang="en-US" sz="2500" dirty="0">
                  <a:solidFill>
                    <a:schemeClr val="tx1"/>
                  </a:solidFill>
                </a:rPr>
                <a:t>and build together </a:t>
              </a:r>
            </a:p>
            <a:p>
              <a:pPr algn="ctr"/>
              <a:r>
                <a:rPr lang="en-US" sz="2500" dirty="0">
                  <a:solidFill>
                    <a:schemeClr val="tx1"/>
                  </a:solidFill>
                </a:rPr>
                <a:t>the </a:t>
              </a:r>
              <a:r>
                <a:rPr lang="en-US" sz="2500" b="1" dirty="0">
                  <a:solidFill>
                    <a:schemeClr val="tx1"/>
                  </a:solidFill>
                </a:rPr>
                <a:t>role profile of the EWC Disability manager</a:t>
              </a:r>
            </a:p>
            <a:p>
              <a:pPr marL="457200" lvl="0" indent="-457200" algn="just" defTabSz="1066800">
                <a:lnSpc>
                  <a:spcPct val="90000"/>
                </a:lnSpc>
                <a:spcAft>
                  <a:spcPct val="35000"/>
                </a:spcAft>
                <a:buClr>
                  <a:srgbClr val="FF6600"/>
                </a:buClr>
                <a:buSzPct val="120000"/>
                <a:buFont typeface="Wingdings" pitchFamily="2" charset="2"/>
                <a:buChar char="v"/>
              </a:pP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98" y="1124744"/>
            <a:ext cx="1567053" cy="1512168"/>
          </a:xfrm>
          <a:prstGeom prst="ellipse">
            <a:avLst/>
          </a:prstGeom>
          <a:ln w="28575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ABA2658-A767-4784-B934-B0518FFE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8363B367-D280-476E-A564-A24F70B79F14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20" name="Picture 39">
              <a:extLst>
                <a:ext uri="{FF2B5EF4-FFF2-40B4-BE49-F238E27FC236}">
                  <a16:creationId xmlns:a16="http://schemas.microsoft.com/office/drawing/2014/main" id="{EEAA0941-ACDB-43EF-9EFB-9C881E1C1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magine 4" descr="File:Flag of Europe.svg">
              <a:extLst>
                <a:ext uri="{FF2B5EF4-FFF2-40B4-BE49-F238E27FC236}">
                  <a16:creationId xmlns:a16="http://schemas.microsoft.com/office/drawing/2014/main" id="{BCA8D7D5-03D8-412E-8C8E-5567E8202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38" descr="logo_FIRST">
            <a:extLst>
              <a:ext uri="{FF2B5EF4-FFF2-40B4-BE49-F238E27FC236}">
                <a16:creationId xmlns:a16="http://schemas.microsoft.com/office/drawing/2014/main" id="{0763021C-4A4C-45CA-A3CA-5B8F63049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28656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ttangolo 11"/>
          <p:cNvSpPr>
            <a:spLocks noChangeArrowheads="1"/>
          </p:cNvSpPr>
          <p:nvPr/>
        </p:nvSpPr>
        <p:spPr bwMode="auto">
          <a:xfrm>
            <a:off x="2124075" y="260350"/>
            <a:ext cx="4968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TRAINING AIMS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575469" y="1027491"/>
            <a:ext cx="8208913" cy="5641869"/>
            <a:chOff x="3536" y="0"/>
            <a:chExt cx="4050506" cy="5800505"/>
          </a:xfrm>
          <a:solidFill>
            <a:srgbClr val="FF9900"/>
          </a:solidFill>
        </p:grpSpPr>
        <p:sp>
          <p:nvSpPr>
            <p:cNvPr id="11" name="Rettangolo arrotondato 10"/>
            <p:cNvSpPr/>
            <p:nvPr/>
          </p:nvSpPr>
          <p:spPr>
            <a:xfrm>
              <a:off x="3536" y="0"/>
              <a:ext cx="4050506" cy="5800505"/>
            </a:xfrm>
            <a:prstGeom prst="roundRect">
              <a:avLst>
                <a:gd name="adj" fmla="val 10000"/>
              </a:avLst>
            </a:prstGeom>
            <a:solidFill>
              <a:srgbClr val="FF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536" y="637573"/>
              <a:ext cx="4050506" cy="502881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170688" rIns="170688" bIns="170688" spcCol="127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At the end of the module, participants will be able to: 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200" b="1" dirty="0">
                  <a:solidFill>
                    <a:schemeClr val="tx1"/>
                  </a:solidFill>
                </a:rPr>
                <a:t>Identify paths of negotiated action </a:t>
              </a:r>
              <a:r>
                <a:rPr lang="en-US" sz="2200" dirty="0">
                  <a:solidFill>
                    <a:schemeClr val="tx1"/>
                  </a:solidFill>
                </a:rPr>
                <a:t>on disability starting from the needs expressed by colleagues in the survey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200">
                  <a:solidFill>
                    <a:schemeClr val="tx1"/>
                  </a:solidFill>
                </a:rPr>
                <a:t>Build an </a:t>
              </a:r>
              <a:r>
                <a:rPr lang="en-US" sz="2200" b="1" dirty="0">
                  <a:solidFill>
                    <a:schemeClr val="tx1"/>
                  </a:solidFill>
                </a:rPr>
                <a:t>ACTION PLAN </a:t>
              </a:r>
              <a:r>
                <a:rPr lang="en-US" sz="2200" dirty="0">
                  <a:solidFill>
                    <a:schemeClr val="tx1"/>
                  </a:solidFill>
                </a:rPr>
                <a:t>on the issue, starting from the results of the survey and the analysis of a real company/sectoral/group context.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200" dirty="0">
                  <a:solidFill>
                    <a:schemeClr val="tx1"/>
                  </a:solidFill>
                </a:rPr>
                <a:t>Build </a:t>
              </a:r>
              <a:r>
                <a:rPr lang="en-US" sz="2200" b="1" dirty="0">
                  <a:solidFill>
                    <a:schemeClr val="tx1"/>
                  </a:solidFill>
                </a:rPr>
                <a:t>innovative contractual tools </a:t>
              </a:r>
              <a:r>
                <a:rPr lang="en-US" sz="2200" dirty="0">
                  <a:solidFill>
                    <a:schemeClr val="tx1"/>
                  </a:solidFill>
                </a:rPr>
                <a:t>to negotiate agreements based on workers' needs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200" b="1" dirty="0">
                  <a:solidFill>
                    <a:schemeClr val="tx1"/>
                  </a:solidFill>
                </a:rPr>
                <a:t>Exercise and disseminate a trade union culture </a:t>
              </a:r>
              <a:r>
                <a:rPr lang="en-US" sz="2200" dirty="0">
                  <a:solidFill>
                    <a:schemeClr val="tx1"/>
                  </a:solidFill>
                </a:rPr>
                <a:t>based on participation and </a:t>
              </a:r>
              <a:r>
                <a:rPr lang="en-US" sz="2200" dirty="0" err="1">
                  <a:solidFill>
                    <a:schemeClr val="tx1"/>
                  </a:solidFill>
                </a:rPr>
                <a:t>bilaterality</a:t>
              </a:r>
              <a:endParaRPr lang="en-US" sz="2200" dirty="0">
                <a:solidFill>
                  <a:schemeClr val="tx1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200" dirty="0">
                  <a:solidFill>
                    <a:schemeClr val="tx1"/>
                  </a:solidFill>
                </a:rPr>
                <a:t>Identify the tasks and </a:t>
              </a:r>
              <a:r>
                <a:rPr lang="en-US" sz="2200" b="1" dirty="0">
                  <a:solidFill>
                    <a:schemeClr val="tx1"/>
                  </a:solidFill>
                </a:rPr>
                <a:t>skill profile of the EWC disability manager</a:t>
              </a:r>
            </a:p>
          </p:txBody>
        </p:sp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84" y="846138"/>
            <a:ext cx="1395682" cy="1346799"/>
          </a:xfrm>
          <a:prstGeom prst="ellipse">
            <a:avLst/>
          </a:prstGeom>
          <a:ln w="28575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BCE518C-4AA6-49DB-8836-9734AD9C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EE4757F-0493-4BC0-86C6-152C94218378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16" name="Picture 39">
              <a:extLst>
                <a:ext uri="{FF2B5EF4-FFF2-40B4-BE49-F238E27FC236}">
                  <a16:creationId xmlns:a16="http://schemas.microsoft.com/office/drawing/2014/main" id="{9DAAEFA3-CF49-4BB0-955D-F32DA3CED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magine 4" descr="File:Flag of Europe.svg">
              <a:extLst>
                <a:ext uri="{FF2B5EF4-FFF2-40B4-BE49-F238E27FC236}">
                  <a16:creationId xmlns:a16="http://schemas.microsoft.com/office/drawing/2014/main" id="{6FBD9ADA-C863-4CD3-880E-6ADE747C2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8" descr="logo_FIRST">
            <a:extLst>
              <a:ext uri="{FF2B5EF4-FFF2-40B4-BE49-F238E27FC236}">
                <a16:creationId xmlns:a16="http://schemas.microsoft.com/office/drawing/2014/main" id="{43893194-DC0B-4EE0-A6BF-182D593B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26" y="2340224"/>
            <a:ext cx="6667500" cy="401612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ttangolo 6"/>
          <p:cNvSpPr/>
          <p:nvPr/>
        </p:nvSpPr>
        <p:spPr>
          <a:xfrm>
            <a:off x="323528" y="1238485"/>
            <a:ext cx="5688632" cy="13849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inductive and participatory 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STEPS</a:t>
            </a:r>
            <a:endParaRPr lang="it-IT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12206AB-EAAA-474F-A48E-2C5AC46A3D6B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12" name="Picture 39">
              <a:extLst>
                <a:ext uri="{FF2B5EF4-FFF2-40B4-BE49-F238E27FC236}">
                  <a16:creationId xmlns:a16="http://schemas.microsoft.com/office/drawing/2014/main" id="{81B9DB2F-79FA-4FBF-A917-55C448C55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4" descr="File:Flag of Europe.svg">
              <a:extLst>
                <a:ext uri="{FF2B5EF4-FFF2-40B4-BE49-F238E27FC236}">
                  <a16:creationId xmlns:a16="http://schemas.microsoft.com/office/drawing/2014/main" id="{B58399B3-111E-43A2-B259-600E1643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8" descr="logo_FIRST">
            <a:extLst>
              <a:ext uri="{FF2B5EF4-FFF2-40B4-BE49-F238E27FC236}">
                <a16:creationId xmlns:a16="http://schemas.microsoft.com/office/drawing/2014/main" id="{4747D852-E5D7-4AC9-A58F-0F45D66D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75873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42751" y="1052737"/>
            <a:ext cx="8658498" cy="5400599"/>
          </a:xfr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en-US" sz="2400" b="1" u="sng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en-US" sz="2400" b="1" u="sng" dirty="0">
                <a:solidFill>
                  <a:srgbClr val="FFC000"/>
                </a:solidFill>
              </a:rPr>
              <a:t>STEP 1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- Each group chooses which context to work among those present in </a:t>
            </a:r>
            <a:r>
              <a:rPr lang="en-US" sz="2400" b="1">
                <a:solidFill>
                  <a:schemeClr val="bg1"/>
                </a:solidFill>
              </a:rPr>
              <a:t>the group, </a:t>
            </a:r>
            <a:r>
              <a:rPr lang="en-US" sz="2400" b="1" dirty="0">
                <a:solidFill>
                  <a:schemeClr val="bg1"/>
                </a:solidFill>
              </a:rPr>
              <a:t>and    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bg1"/>
                </a:solidFill>
              </a:rPr>
              <a:t>- </a:t>
            </a:r>
            <a:r>
              <a:rPr lang="en-US" sz="2400" b="1" dirty="0">
                <a:solidFill>
                  <a:srgbClr val="FFC000"/>
                </a:solidFill>
              </a:rPr>
              <a:t>IDENTIFIES  UNREGOLATED NEGOTIATING AREAS ON DISABILITY 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2400" b="1" u="sng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en-US" sz="2400" b="1" u="sng" dirty="0">
                <a:solidFill>
                  <a:srgbClr val="FFC000"/>
                </a:solidFill>
              </a:rPr>
              <a:t>STEP 2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– the working groups starting from the analysis of the context (STEP 1) and the needs identified in the survey,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bg1"/>
                </a:solidFill>
              </a:rPr>
              <a:t>- </a:t>
            </a:r>
            <a:r>
              <a:rPr lang="en-US" sz="2400" b="1" dirty="0">
                <a:solidFill>
                  <a:srgbClr val="FFC000"/>
                </a:solidFill>
              </a:rPr>
              <a:t>DEFINE THE OBJECTIVES OF A COMPANY/SECTORAL/GROUP ACTION PLAN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2400" b="1" u="sng" dirty="0">
                <a:solidFill>
                  <a:srgbClr val="FFC000"/>
                </a:solidFill>
              </a:rPr>
              <a:t>STEP 3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- </a:t>
            </a:r>
            <a:r>
              <a:rPr lang="en-US" sz="2400" b="1" dirty="0">
                <a:solidFill>
                  <a:srgbClr val="FFC000"/>
                </a:solidFill>
              </a:rPr>
              <a:t>DEFINITION OF A STRATEGY, TOOLS AND TIMING FOR REALISING AND MANAGING, </a:t>
            </a:r>
            <a:r>
              <a:rPr lang="en-US" sz="2400" b="1" dirty="0">
                <a:solidFill>
                  <a:schemeClr val="bg1"/>
                </a:solidFill>
              </a:rPr>
              <a:t>the ACTION PLAN on disability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7200" y="3684435"/>
            <a:ext cx="8075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61CA2EA-F1F0-482E-B36C-4D809FAF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3774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5832AAF-ABA8-4C99-A6CC-0F963E4E8629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12" name="Picture 39">
              <a:extLst>
                <a:ext uri="{FF2B5EF4-FFF2-40B4-BE49-F238E27FC236}">
                  <a16:creationId xmlns:a16="http://schemas.microsoft.com/office/drawing/2014/main" id="{B40C6463-051D-4BF7-839A-00820544C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4" descr="File:Flag of Europe.svg">
              <a:extLst>
                <a:ext uri="{FF2B5EF4-FFF2-40B4-BE49-F238E27FC236}">
                  <a16:creationId xmlns:a16="http://schemas.microsoft.com/office/drawing/2014/main" id="{6D790560-6A85-496C-99FF-8D56850B6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8" descr="logo_FIRST">
            <a:extLst>
              <a:ext uri="{FF2B5EF4-FFF2-40B4-BE49-F238E27FC236}">
                <a16:creationId xmlns:a16="http://schemas.microsoft.com/office/drawing/2014/main" id="{F3533802-6399-432F-A20B-BA53BA3D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02684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267744" y="200164"/>
            <a:ext cx="4821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WE’LL WORK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61CA2EA-F1F0-482E-B36C-4D809FAF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3774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5832AAF-ABA8-4C99-A6CC-0F963E4E8629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12" name="Picture 39">
              <a:extLst>
                <a:ext uri="{FF2B5EF4-FFF2-40B4-BE49-F238E27FC236}">
                  <a16:creationId xmlns:a16="http://schemas.microsoft.com/office/drawing/2014/main" id="{B40C6463-051D-4BF7-839A-00820544C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magine 4" descr="File:Flag of Europe.svg">
              <a:extLst>
                <a:ext uri="{FF2B5EF4-FFF2-40B4-BE49-F238E27FC236}">
                  <a16:creationId xmlns:a16="http://schemas.microsoft.com/office/drawing/2014/main" id="{6D790560-6A85-496C-99FF-8D56850B6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38" descr="logo_FIRST">
            <a:extLst>
              <a:ext uri="{FF2B5EF4-FFF2-40B4-BE49-F238E27FC236}">
                <a16:creationId xmlns:a16="http://schemas.microsoft.com/office/drawing/2014/main" id="{F3533802-6399-432F-A20B-BA53BA3D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239870" cy="73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7B45672-E65E-48D7-B5FE-A99485440E32}"/>
              </a:ext>
            </a:extLst>
          </p:cNvPr>
          <p:cNvSpPr/>
          <p:nvPr/>
        </p:nvSpPr>
        <p:spPr>
          <a:xfrm>
            <a:off x="211521" y="1766558"/>
            <a:ext cx="4821805" cy="346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it-IT" sz="3000" dirty="0"/>
              <a:t>Virtual classroom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it-IT" sz="3000" dirty="0" err="1"/>
              <a:t>Presentations</a:t>
            </a:r>
            <a:endParaRPr lang="it-IT" sz="3000" dirty="0"/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it-IT" sz="3000" dirty="0"/>
              <a:t>Zoom rooms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it-IT" sz="3000" dirty="0"/>
              <a:t>Group activities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en-US" sz="3000" dirty="0"/>
              <a:t>Training Seminar</a:t>
            </a:r>
            <a:endParaRPr lang="it-IT" sz="3000" dirty="0"/>
          </a:p>
        </p:txBody>
      </p:sp>
      <p:pic>
        <p:nvPicPr>
          <p:cNvPr id="2050" name="Picture 2" descr="Dissemination policy | Cochrane Incontinence">
            <a:extLst>
              <a:ext uri="{FF2B5EF4-FFF2-40B4-BE49-F238E27FC236}">
                <a16:creationId xmlns:a16="http://schemas.microsoft.com/office/drawing/2014/main" id="{33B2586A-D7D5-47A0-ADB0-3568DDB45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9857"/>
            <a:ext cx="4550679" cy="23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6571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A6F1761-4F5E-453D-8FC6-82DAD964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-28121"/>
            <a:ext cx="2981548" cy="1008849"/>
          </a:xfrm>
        </p:spPr>
        <p:txBody>
          <a:bodyPr/>
          <a:lstStyle/>
          <a:p>
            <a:r>
              <a:rPr lang="it-IT" altLang="it-IT" sz="25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Agenda 11 </a:t>
            </a:r>
            <a:r>
              <a:rPr lang="it-IT" altLang="it-IT" sz="2500" b="1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may</a:t>
            </a:r>
            <a:endParaRPr lang="it-IT" sz="2500" b="1" dirty="0"/>
          </a:p>
        </p:txBody>
      </p:sp>
      <p:grpSp>
        <p:nvGrpSpPr>
          <p:cNvPr id="7" name="Gruppo 11">
            <a:extLst>
              <a:ext uri="{FF2B5EF4-FFF2-40B4-BE49-F238E27FC236}">
                <a16:creationId xmlns:a16="http://schemas.microsoft.com/office/drawing/2014/main" id="{7BC1ABF5-D2F6-4F99-B7F3-F97A27EB7806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8" name="Picture 39">
              <a:extLst>
                <a:ext uri="{FF2B5EF4-FFF2-40B4-BE49-F238E27FC236}">
                  <a16:creationId xmlns:a16="http://schemas.microsoft.com/office/drawing/2014/main" id="{9544651C-9BE8-4213-B8EE-5296EBCD0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4" descr="File:Flag of Europe.svg">
              <a:extLst>
                <a:ext uri="{FF2B5EF4-FFF2-40B4-BE49-F238E27FC236}">
                  <a16:creationId xmlns:a16="http://schemas.microsoft.com/office/drawing/2014/main" id="{009AD069-751D-4844-9CAA-8E9D7711B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8" descr="logo_FIRST">
            <a:extLst>
              <a:ext uri="{FF2B5EF4-FFF2-40B4-BE49-F238E27FC236}">
                <a16:creationId xmlns:a16="http://schemas.microsoft.com/office/drawing/2014/main" id="{944A9E61-53B5-4A5D-91F8-F899F5D9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05AB946A-A778-4193-8CE3-78AA4E180E6B}"/>
              </a:ext>
            </a:extLst>
          </p:cNvPr>
          <p:cNvSpPr/>
          <p:nvPr/>
        </p:nvSpPr>
        <p:spPr>
          <a:xfrm>
            <a:off x="539684" y="987630"/>
            <a:ext cx="7560840" cy="5440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09:15 - 09:30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Connection opening, welcome </a:t>
            </a:r>
          </a:p>
          <a:p>
            <a:pPr>
              <a:lnSpc>
                <a:spcPct val="114000"/>
              </a:lnSpc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09:30 	Project Manager </a:t>
            </a: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introduction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  -    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Giacinto Palladino - FIRST CISL 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	Project </a:t>
            </a: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presentation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  -     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Paola Vinciguerra - FIRST CISL 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Participants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’ </a:t>
            </a: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icebreaker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   -   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Anna Masiello - FIRST CISL 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	Training </a:t>
            </a: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course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introduction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   -     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Anna Masiello - FIRST CISL 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</a:pPr>
            <a:endParaRPr lang="it-IT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11:00 Coffee Break </a:t>
            </a:r>
          </a:p>
          <a:p>
            <a:pPr>
              <a:lnSpc>
                <a:spcPct val="114000"/>
              </a:lnSpc>
            </a:pP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Conceptual introduction to the topic    -    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Domenico </a:t>
            </a:r>
            <a:r>
              <a:rPr lang="it-IT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Iodice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 - FIRST CISL 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Presentation of the survey’s results   -   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Paola Vinciguerra - FIRST CISL 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Exercise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plenary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endParaRPr lang="it-IT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STEP 1: </a:t>
            </a: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Context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Analysis        -   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Group activity </a:t>
            </a:r>
          </a:p>
          <a:p>
            <a:pPr>
              <a:lnSpc>
                <a:spcPct val="114000"/>
              </a:lnSpc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13:30 End of the first day </a:t>
            </a:r>
            <a:endParaRPr lang="it-IT" dirty="0"/>
          </a:p>
        </p:txBody>
      </p:sp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9A86E4C8-3CA2-4CE6-9B53-81EC33B5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pic>
        <p:nvPicPr>
          <p:cNvPr id="3078" name="Picture 6" descr="Stopwatch clipart track, Picture #2085292 stopwatch clipart track">
            <a:extLst>
              <a:ext uri="{FF2B5EF4-FFF2-40B4-BE49-F238E27FC236}">
                <a16:creationId xmlns:a16="http://schemas.microsoft.com/office/drawing/2014/main" id="{42D56B48-200A-4757-A32A-1F24817B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52" y="5157192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11">
            <a:extLst>
              <a:ext uri="{FF2B5EF4-FFF2-40B4-BE49-F238E27FC236}">
                <a16:creationId xmlns:a16="http://schemas.microsoft.com/office/drawing/2014/main" id="{7BC1ABF5-D2F6-4F99-B7F3-F97A27EB7806}"/>
              </a:ext>
            </a:extLst>
          </p:cNvPr>
          <p:cNvGrpSpPr>
            <a:grpSpLocks/>
          </p:cNvGrpSpPr>
          <p:nvPr/>
        </p:nvGrpSpPr>
        <p:grpSpPr bwMode="auto">
          <a:xfrm>
            <a:off x="7308304" y="115888"/>
            <a:ext cx="1668463" cy="792162"/>
            <a:chOff x="-540568" y="44624"/>
            <a:chExt cx="1668185" cy="792088"/>
          </a:xfrm>
        </p:grpSpPr>
        <p:pic>
          <p:nvPicPr>
            <p:cNvPr id="8" name="Picture 39">
              <a:extLst>
                <a:ext uri="{FF2B5EF4-FFF2-40B4-BE49-F238E27FC236}">
                  <a16:creationId xmlns:a16="http://schemas.microsoft.com/office/drawing/2014/main" id="{9544651C-9BE8-4213-B8EE-5296EBCD0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4624"/>
              <a:ext cx="804089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4" descr="File:Flag of Europe.svg">
              <a:extLst>
                <a:ext uri="{FF2B5EF4-FFF2-40B4-BE49-F238E27FC236}">
                  <a16:creationId xmlns:a16="http://schemas.microsoft.com/office/drawing/2014/main" id="{009AD069-751D-4844-9CAA-8E9D7711B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116632"/>
              <a:ext cx="792088" cy="5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8" descr="logo_FIRST">
            <a:extLst>
              <a:ext uri="{FF2B5EF4-FFF2-40B4-BE49-F238E27FC236}">
                <a16:creationId xmlns:a16="http://schemas.microsoft.com/office/drawing/2014/main" id="{944A9E61-53B5-4A5D-91F8-F899F5D9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717"/>
            <a:ext cx="2461856" cy="8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2">
            <a:extLst>
              <a:ext uri="{FF2B5EF4-FFF2-40B4-BE49-F238E27FC236}">
                <a16:creationId xmlns:a16="http://schemas.microsoft.com/office/drawing/2014/main" id="{62290AE6-4AC3-46A9-98CF-9B4376697553}"/>
              </a:ext>
            </a:extLst>
          </p:cNvPr>
          <p:cNvSpPr txBox="1">
            <a:spLocks/>
          </p:cNvSpPr>
          <p:nvPr/>
        </p:nvSpPr>
        <p:spPr bwMode="auto">
          <a:xfrm>
            <a:off x="3401113" y="73297"/>
            <a:ext cx="2981548" cy="10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5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Agenda 12 </a:t>
            </a:r>
            <a:r>
              <a:rPr lang="it-IT" altLang="it-IT" sz="2500" b="1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may</a:t>
            </a:r>
            <a:endParaRPr lang="it-IT" sz="2500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E43D678-13DF-4DB3-B854-5F55A958C5CE}"/>
              </a:ext>
            </a:extLst>
          </p:cNvPr>
          <p:cNvSpPr/>
          <p:nvPr/>
        </p:nvSpPr>
        <p:spPr>
          <a:xfrm>
            <a:off x="323528" y="1268760"/>
            <a:ext cx="8136904" cy="5054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09:15 - 09:30 Connection opening </a:t>
            </a:r>
          </a:p>
          <a:p>
            <a:pPr>
              <a:lnSpc>
                <a:spcPct val="120000"/>
              </a:lnSpc>
            </a:pP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09:30 	STEP 2: definition of negotiation objectives   -    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Group activity 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	STEP 1+2: context analysis + definition of negotiation objectives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	Group activities’ report back + expert feedback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it-IT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11:00 Coffee Break </a:t>
            </a:r>
          </a:p>
          <a:p>
            <a:pPr algn="ctr">
              <a:lnSpc>
                <a:spcPct val="120000"/>
              </a:lnSpc>
            </a:pP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	STEP 3: action plan definition     -     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Group activity 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The EWC Disability Manager Profile       -      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Group activity 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Group activities’ report back + expert feedback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13:30 End of the second day 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8DB6E9-E7E7-4466-9783-C44A3F12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VS/2019/0048 11-13 May 2021 - AMasi</a:t>
            </a:r>
            <a:endParaRPr lang="it-IT" dirty="0"/>
          </a:p>
        </p:txBody>
      </p:sp>
      <p:pic>
        <p:nvPicPr>
          <p:cNvPr id="13" name="Picture 6" descr="Stopwatch clipart track, Picture #2085292 stopwatch clipart track">
            <a:extLst>
              <a:ext uri="{FF2B5EF4-FFF2-40B4-BE49-F238E27FC236}">
                <a16:creationId xmlns:a16="http://schemas.microsoft.com/office/drawing/2014/main" id="{71A3317A-5D0A-44BB-941E-CFCF3B2A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52" y="5157192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2103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8654</TotalTime>
  <Words>789</Words>
  <Application>Microsoft Office PowerPoint</Application>
  <PresentationFormat>Presentazione su schermo (4:3)</PresentationFormat>
  <Paragraphs>144</Paragraphs>
  <Slides>13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Tema di Office</vt:lpstr>
      <vt:lpstr>Personalizza struttura</vt:lpstr>
      <vt:lpstr>Presentazione standard di PowerPoint</vt:lpstr>
      <vt:lpstr>The project objectives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Agenda 11 may</vt:lpstr>
      <vt:lpstr>Presentazione standard di PowerPoint</vt:lpstr>
      <vt:lpstr>Presentazione standard di PowerPoint</vt:lpstr>
      <vt:lpstr>Presentazione standard di PowerPoint</vt:lpstr>
      <vt:lpstr>The virtual classroom rules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demografici europei e loro impatti sul mercato del lavoro</dc:title>
  <dc:creator>Formazione e Ricerca</dc:creator>
  <cp:lastModifiedBy>Anna</cp:lastModifiedBy>
  <cp:revision>623</cp:revision>
  <cp:lastPrinted>2021-05-10T14:40:16Z</cp:lastPrinted>
  <dcterms:created xsi:type="dcterms:W3CDTF">2012-02-07T11:09:38Z</dcterms:created>
  <dcterms:modified xsi:type="dcterms:W3CDTF">2021-05-10T15:36:57Z</dcterms:modified>
</cp:coreProperties>
</file>