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156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C9EC0-297C-4136-95BD-5AAB0989BC1D}" type="datetimeFigureOut">
              <a:rPr lang="de-AT" smtClean="0"/>
              <a:t>15.06.2021</a:t>
            </a:fld>
            <a:endParaRPr lang="de-A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18FEAB-0328-4C2D-86D2-AD58D3043A0B}" type="slidenum">
              <a:rPr lang="de-AT" smtClean="0"/>
              <a:t>‹N›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01740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18FEAB-0328-4C2D-86D2-AD58D3043A0B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62969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18FEAB-0328-4C2D-86D2-AD58D3043A0B}" type="slidenum">
              <a:rPr lang="de-AT" smtClean="0"/>
              <a:t>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56527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4C87-490E-4BD2-BCEF-C2EC6523AF06}" type="datetimeFigureOut">
              <a:rPr lang="de-AT" smtClean="0"/>
              <a:t>15.06.2021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907C-40FF-437A-910A-7E13AC09D476}" type="slidenum">
              <a:rPr lang="de-AT" smtClean="0"/>
              <a:t>‹N›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9080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4C87-490E-4BD2-BCEF-C2EC6523AF06}" type="datetimeFigureOut">
              <a:rPr lang="de-AT" smtClean="0"/>
              <a:t>15.06.2021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907C-40FF-437A-910A-7E13AC09D476}" type="slidenum">
              <a:rPr lang="de-AT" smtClean="0"/>
              <a:t>‹N›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16984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4C87-490E-4BD2-BCEF-C2EC6523AF06}" type="datetimeFigureOut">
              <a:rPr lang="de-AT" smtClean="0"/>
              <a:t>15.06.2021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907C-40FF-437A-910A-7E13AC09D476}" type="slidenum">
              <a:rPr lang="de-AT" smtClean="0"/>
              <a:t>‹N›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51006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4C87-490E-4BD2-BCEF-C2EC6523AF06}" type="datetimeFigureOut">
              <a:rPr lang="de-AT" smtClean="0"/>
              <a:t>15.06.2021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907C-40FF-437A-910A-7E13AC09D476}" type="slidenum">
              <a:rPr lang="de-AT" smtClean="0"/>
              <a:t>‹N›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353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4C87-490E-4BD2-BCEF-C2EC6523AF06}" type="datetimeFigureOut">
              <a:rPr lang="de-AT" smtClean="0"/>
              <a:t>15.06.2021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907C-40FF-437A-910A-7E13AC09D476}" type="slidenum">
              <a:rPr lang="de-AT" smtClean="0"/>
              <a:t>‹N›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517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4C87-490E-4BD2-BCEF-C2EC6523AF06}" type="datetimeFigureOut">
              <a:rPr lang="de-AT" smtClean="0"/>
              <a:t>15.06.2021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907C-40FF-437A-910A-7E13AC09D476}" type="slidenum">
              <a:rPr lang="de-AT" smtClean="0"/>
              <a:t>‹N›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68594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4C87-490E-4BD2-BCEF-C2EC6523AF06}" type="datetimeFigureOut">
              <a:rPr lang="de-AT" smtClean="0"/>
              <a:t>15.06.2021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907C-40FF-437A-910A-7E13AC09D476}" type="slidenum">
              <a:rPr lang="de-AT" smtClean="0"/>
              <a:t>‹N›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81526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4C87-490E-4BD2-BCEF-C2EC6523AF06}" type="datetimeFigureOut">
              <a:rPr lang="de-AT" smtClean="0"/>
              <a:t>15.06.2021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907C-40FF-437A-910A-7E13AC09D476}" type="slidenum">
              <a:rPr lang="de-AT" smtClean="0"/>
              <a:t>‹N›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33212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4C87-490E-4BD2-BCEF-C2EC6523AF06}" type="datetimeFigureOut">
              <a:rPr lang="de-AT" smtClean="0"/>
              <a:t>15.06.2021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907C-40FF-437A-910A-7E13AC09D476}" type="slidenum">
              <a:rPr lang="de-AT" smtClean="0"/>
              <a:t>‹N›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92656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4C87-490E-4BD2-BCEF-C2EC6523AF06}" type="datetimeFigureOut">
              <a:rPr lang="de-AT" smtClean="0"/>
              <a:t>15.06.2021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907C-40FF-437A-910A-7E13AC09D476}" type="slidenum">
              <a:rPr lang="de-AT" smtClean="0"/>
              <a:t>‹N›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40253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4C87-490E-4BD2-BCEF-C2EC6523AF06}" type="datetimeFigureOut">
              <a:rPr lang="de-AT" smtClean="0"/>
              <a:t>15.06.2021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907C-40FF-437A-910A-7E13AC09D476}" type="slidenum">
              <a:rPr lang="de-AT" smtClean="0"/>
              <a:t>‹N›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2408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14C87-490E-4BD2-BCEF-C2EC6523AF06}" type="datetimeFigureOut">
              <a:rPr lang="de-AT" smtClean="0"/>
              <a:t>15.06.2021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907C-40FF-437A-910A-7E13AC09D476}" type="slidenum">
              <a:rPr lang="de-AT" smtClean="0"/>
              <a:t>‹N›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5185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BE14AE1-91D8-40C5-8670-58546470FB97}"/>
              </a:ext>
            </a:extLst>
          </p:cNvPr>
          <p:cNvSpPr txBox="1">
            <a:spLocks/>
          </p:cNvSpPr>
          <p:nvPr/>
        </p:nvSpPr>
        <p:spPr>
          <a:xfrm>
            <a:off x="404813" y="4336601"/>
            <a:ext cx="3780000" cy="511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r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Tx/>
              <a:buNone/>
              <a:tabLst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75200" marR="0" indent="0" algn="r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079973" marR="0" indent="-165596" algn="r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Tx/>
              <a:buNone/>
              <a:tabLst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425600" marR="0" indent="0" algn="r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Tx/>
              <a:buNone/>
              <a:tabLst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01600" marR="0" indent="0" algn="r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Tx/>
              <a:buNone/>
              <a:tabLst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1885809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684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558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433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257144"/>
            <a:r>
              <a:rPr lang="en-GB" b="1" dirty="0">
                <a:solidFill>
                  <a:sysClr val="windowText" lastClr="000000"/>
                </a:solidFill>
                <a:latin typeface="UniCredit"/>
              </a:rPr>
              <a:t>Representative of GPA Austria</a:t>
            </a:r>
          </a:p>
          <a:p>
            <a:pPr algn="l" defTabSz="257144"/>
            <a:r>
              <a:rPr lang="en-GB" b="1" dirty="0">
                <a:solidFill>
                  <a:sysClr val="windowText" lastClr="000000"/>
                </a:solidFill>
                <a:latin typeface="UniCredit"/>
              </a:rPr>
              <a:t>Head of Works Council of</a:t>
            </a:r>
          </a:p>
          <a:p>
            <a:pPr algn="l" defTabSz="257144"/>
            <a:r>
              <a:rPr lang="en-GB" b="1" dirty="0">
                <a:solidFill>
                  <a:sysClr val="windowText" lastClr="000000"/>
                </a:solidFill>
                <a:latin typeface="UniCredit"/>
              </a:rPr>
              <a:t>UniCredit S.p.A. </a:t>
            </a:r>
            <a:r>
              <a:rPr lang="en-GB" b="1" dirty="0" err="1">
                <a:solidFill>
                  <a:sysClr val="windowText" lastClr="000000"/>
                </a:solidFill>
                <a:latin typeface="UniCredit"/>
              </a:rPr>
              <a:t>Zweigniederlassung</a:t>
            </a:r>
            <a:r>
              <a:rPr lang="en-GB" b="1" dirty="0">
                <a:solidFill>
                  <a:sysClr val="windowText" lastClr="000000"/>
                </a:solidFill>
                <a:latin typeface="UniCredit"/>
              </a:rPr>
              <a:t> Wien</a:t>
            </a:r>
          </a:p>
          <a:p>
            <a:pPr algn="l" defTabSz="257144"/>
            <a:endParaRPr lang="en-GB" b="1" dirty="0">
              <a:solidFill>
                <a:sysClr val="windowText" lastClr="000000"/>
              </a:solidFill>
              <a:latin typeface="UniCredit"/>
            </a:endParaRP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xmlns="" id="{E58D619B-5223-48C3-A0E5-A82D60230805}"/>
              </a:ext>
            </a:extLst>
          </p:cNvPr>
          <p:cNvSpPr txBox="1">
            <a:spLocks/>
          </p:cNvSpPr>
          <p:nvPr/>
        </p:nvSpPr>
        <p:spPr>
          <a:xfrm>
            <a:off x="404813" y="5296646"/>
            <a:ext cx="3780000" cy="156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3428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None/>
              <a:tabLst/>
              <a:defRPr sz="1200" b="1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188" marR="0" indent="0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 typeface="Arial"/>
              <a:buNone/>
              <a:tabLst/>
              <a:defRPr sz="1200" b="1" kern="1200" baseline="0">
                <a:solidFill>
                  <a:schemeClr val="tx1"/>
                </a:solidFill>
                <a:latin typeface="UniCredit" panose="02000506040000020004" pitchFamily="2" charset="0"/>
                <a:ea typeface="+mn-ea"/>
                <a:cs typeface="Arial" panose="020B0604020202020204" pitchFamily="34" charset="0"/>
              </a:defRPr>
            </a:lvl2pPr>
            <a:lvl3pPr marL="914377" marR="0" indent="0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None/>
              <a:tabLst/>
              <a:defRPr sz="1200" b="1" kern="1200" baseline="0">
                <a:solidFill>
                  <a:schemeClr val="tx1"/>
                </a:solidFill>
                <a:latin typeface="UniCredit" panose="02000506040000020004" pitchFamily="2" charset="0"/>
                <a:ea typeface="+mn-ea"/>
                <a:cs typeface="Arial" panose="020B0604020202020204" pitchFamily="34" charset="0"/>
              </a:defRPr>
            </a:lvl3pPr>
            <a:lvl4pPr marL="1371566" marR="0" indent="0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None/>
              <a:tabLst/>
              <a:defRPr sz="1200" b="1" kern="1200" baseline="0">
                <a:solidFill>
                  <a:schemeClr val="tx1"/>
                </a:solidFill>
                <a:latin typeface="UniCredit" panose="02000506040000020004" pitchFamily="2" charset="0"/>
                <a:ea typeface="+mn-ea"/>
                <a:cs typeface="Arial" panose="020B0604020202020204" pitchFamily="34" charset="0"/>
              </a:defRPr>
            </a:lvl4pPr>
            <a:lvl5pPr marL="1828755" marR="0" indent="0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None/>
              <a:tabLst/>
              <a:defRPr sz="1200" b="1" kern="1200" baseline="0">
                <a:solidFill>
                  <a:schemeClr val="tx1"/>
                </a:solidFill>
                <a:latin typeface="UniCredit" panose="02000506040000020004" pitchFamily="2" charset="0"/>
                <a:ea typeface="+mn-ea"/>
                <a:cs typeface="Arial" panose="020B0604020202020204" pitchFamily="34" charset="0"/>
              </a:defRPr>
            </a:lvl5pPr>
            <a:lvl6pPr marL="1885809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684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558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433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57144"/>
            <a:r>
              <a:rPr lang="en-GB" sz="1000" b="0" dirty="0">
                <a:solidFill>
                  <a:sysClr val="windowText" lastClr="000000"/>
                </a:solidFill>
                <a:latin typeface="UniCredit"/>
              </a:rPr>
              <a:t>Vienna,  16 April, 2021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3B476050-E9FE-4A61-BF06-6F31B0D8067F}"/>
              </a:ext>
            </a:extLst>
          </p:cNvPr>
          <p:cNvSpPr txBox="1">
            <a:spLocks/>
          </p:cNvSpPr>
          <p:nvPr/>
        </p:nvSpPr>
        <p:spPr>
          <a:xfrm>
            <a:off x="405006" y="1376782"/>
            <a:ext cx="6372372" cy="156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lang="en-GB" sz="3600" b="1" kern="1200" noProof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5pPr>
            <a:lvl6pPr marL="342875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6pPr>
            <a:lvl7pPr marL="685749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7pPr>
            <a:lvl8pPr marL="1028624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8pPr>
            <a:lvl9pPr marL="1371498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685766"/>
            <a:r>
              <a:rPr lang="en-US" sz="3200" dirty="0">
                <a:solidFill>
                  <a:prstClr val="black"/>
                </a:solidFill>
                <a:latin typeface="UniCredit"/>
              </a:rPr>
              <a:t>Changes in the Financial </a:t>
            </a:r>
            <a:r>
              <a:rPr lang="en-US" sz="3200" dirty="0" err="1">
                <a:solidFill>
                  <a:prstClr val="black"/>
                </a:solidFill>
                <a:latin typeface="UniCredit"/>
              </a:rPr>
              <a:t>Labour</a:t>
            </a:r>
            <a:r>
              <a:rPr lang="en-US" sz="3200" dirty="0">
                <a:solidFill>
                  <a:prstClr val="black"/>
                </a:solidFill>
                <a:latin typeface="UniCredit"/>
              </a:rPr>
              <a:t> Market:</a:t>
            </a:r>
            <a:br>
              <a:rPr lang="en-US" sz="3200" dirty="0">
                <a:solidFill>
                  <a:prstClr val="black"/>
                </a:solidFill>
                <a:latin typeface="UniCredit"/>
              </a:rPr>
            </a:br>
            <a:r>
              <a:rPr lang="en-US" sz="3200" dirty="0">
                <a:solidFill>
                  <a:prstClr val="black"/>
                </a:solidFill>
                <a:latin typeface="UniCredit"/>
              </a:rPr>
              <a:t>The Impact of Directive 201465 (MiFID II) and Digitalization</a:t>
            </a:r>
            <a:br>
              <a:rPr lang="en-US" sz="3200" dirty="0">
                <a:solidFill>
                  <a:prstClr val="black"/>
                </a:solidFill>
                <a:latin typeface="UniCredit"/>
              </a:rPr>
            </a:br>
            <a:r>
              <a:rPr lang="en-US" sz="3200" dirty="0">
                <a:solidFill>
                  <a:prstClr val="black"/>
                </a:solidFill>
                <a:latin typeface="UniCredit"/>
              </a:rPr>
              <a:t/>
            </a:r>
            <a:br>
              <a:rPr lang="en-US" sz="3200" dirty="0">
                <a:solidFill>
                  <a:prstClr val="black"/>
                </a:solidFill>
                <a:latin typeface="UniCredit"/>
              </a:rPr>
            </a:br>
            <a:r>
              <a:rPr lang="en-US" sz="3200" dirty="0">
                <a:solidFill>
                  <a:prstClr val="black"/>
                </a:solidFill>
                <a:latin typeface="UniCredit"/>
              </a:rPr>
              <a:t>Online Workshop, 16</a:t>
            </a:r>
            <a:r>
              <a:rPr lang="en-US" sz="3200" baseline="30000" dirty="0">
                <a:solidFill>
                  <a:prstClr val="black"/>
                </a:solidFill>
                <a:latin typeface="UniCredit"/>
              </a:rPr>
              <a:t>th</a:t>
            </a:r>
            <a:r>
              <a:rPr lang="en-US" sz="3200" dirty="0">
                <a:solidFill>
                  <a:prstClr val="black"/>
                </a:solidFill>
                <a:latin typeface="UniCredit"/>
              </a:rPr>
              <a:t> April 2021</a:t>
            </a:r>
            <a:endParaRPr lang="en-US" sz="1600" dirty="0">
              <a:solidFill>
                <a:sysClr val="windowText" lastClr="000000"/>
              </a:solidFill>
              <a:latin typeface="UniCredi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921DB32-DDE0-4E53-89C3-9426925AA69F}"/>
              </a:ext>
            </a:extLst>
          </p:cNvPr>
          <p:cNvSpPr txBox="1"/>
          <p:nvPr/>
        </p:nvSpPr>
        <p:spPr>
          <a:xfrm>
            <a:off x="309278" y="4007191"/>
            <a:ext cx="22682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AT" sz="1200" b="1" dirty="0">
                <a:solidFill>
                  <a:prstClr val="black"/>
                </a:solidFill>
                <a:latin typeface="UniCredit"/>
                <a:cs typeface="Arial" charset="0"/>
              </a:rPr>
              <a:t>Michaela Gerharter</a:t>
            </a:r>
          </a:p>
        </p:txBody>
      </p:sp>
    </p:spTree>
    <p:extLst>
      <p:ext uri="{BB962C8B-B14F-4D97-AF65-F5344CB8AC3E}">
        <p14:creationId xmlns:p14="http://schemas.microsoft.com/office/powerpoint/2010/main" val="3422101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>
            <a:extLst>
              <a:ext uri="{FF2B5EF4-FFF2-40B4-BE49-F238E27FC236}">
                <a16:creationId xmlns:a16="http://schemas.microsoft.com/office/drawing/2014/main" xmlns="" id="{E841B837-FD89-4096-B55D-9F7F7F35BB19}"/>
              </a:ext>
            </a:extLst>
          </p:cNvPr>
          <p:cNvSpPr txBox="1">
            <a:spLocks/>
          </p:cNvSpPr>
          <p:nvPr/>
        </p:nvSpPr>
        <p:spPr>
          <a:xfrm>
            <a:off x="270000" y="109956"/>
            <a:ext cx="8690400" cy="87077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5pPr>
            <a:lvl6pPr marL="342875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6pPr>
            <a:lvl7pPr marL="685749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7pPr>
            <a:lvl8pPr marL="1028624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8pPr>
            <a:lvl9pPr marL="1371498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>3. Covid-19 Measurements &amp; Vaccination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UniCredit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DD39C323-239A-4462-92EF-D60869F00275}"/>
              </a:ext>
            </a:extLst>
          </p:cNvPr>
          <p:cNvSpPr txBox="1">
            <a:spLocks/>
          </p:cNvSpPr>
          <p:nvPr/>
        </p:nvSpPr>
        <p:spPr>
          <a:xfrm>
            <a:off x="-43886" y="1207300"/>
            <a:ext cx="7326336" cy="4543113"/>
          </a:xfrm>
          <a:prstGeom prst="rect">
            <a:avLst/>
          </a:prstGeom>
          <a:noFill/>
        </p:spPr>
        <p:txBody>
          <a:bodyPr/>
          <a:lstStyle>
            <a:defPPr>
              <a:defRPr lang="de-DE"/>
            </a:defPPr>
            <a:lvl1pPr marL="0" marR="0" indent="0" defTabSz="34287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None/>
              <a:tabLst/>
              <a:defRPr sz="1600" baseline="0">
                <a:latin typeface="+mn-lt"/>
                <a:cs typeface="Arial" panose="020B0604020202020204" pitchFamily="34" charset="0"/>
              </a:defRPr>
            </a:lvl1pPr>
            <a:lvl2pPr marL="449988" marR="0" lvl="1" indent="0" defTabSz="342875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>
                <a:srgbClr val="FF9900"/>
              </a:buClr>
              <a:buSzTx/>
              <a:buFont typeface="Arial"/>
              <a:buNone/>
              <a:tabLst/>
              <a:defRPr sz="1800" b="1" i="1" u="sng" baseline="0">
                <a:latin typeface="+mn-lt"/>
                <a:cs typeface="Arial" panose="020B0604020202020204" pitchFamily="34" charset="0"/>
              </a:defRPr>
            </a:lvl2pPr>
            <a:lvl3pPr marL="1079973" marR="0" indent="-165596" defTabSz="34287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baseline="0">
                <a:latin typeface="+mn-lt"/>
                <a:cs typeface="Arial" panose="020B0604020202020204" pitchFamily="34" charset="0"/>
              </a:defRPr>
            </a:lvl3pPr>
            <a:lvl4pPr marL="1522762" marR="0" indent="-151196" defTabSz="34287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baseline="0">
                <a:latin typeface="+mn-lt"/>
                <a:cs typeface="Arial" panose="020B0604020202020204" pitchFamily="34" charset="0"/>
              </a:defRPr>
            </a:lvl4pPr>
            <a:lvl5pPr marL="1972751" marR="0" indent="-143996" defTabSz="34287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baseline="0">
                <a:latin typeface="+mn-lt"/>
                <a:cs typeface="Arial" panose="020B0604020202020204" pitchFamily="34" charset="0"/>
              </a:defRPr>
            </a:lvl5pPr>
            <a:lvl6pPr marL="1885809" indent="-171438" defTabSz="685749">
              <a:spcBef>
                <a:spcPct val="20000"/>
              </a:spcBef>
              <a:buFont typeface="Arial" pitchFamily="34" charset="0"/>
              <a:buChar char="•"/>
              <a:defRPr sz="1500">
                <a:latin typeface="+mn-lt"/>
                <a:cs typeface="+mn-cs"/>
              </a:defRPr>
            </a:lvl6pPr>
            <a:lvl7pPr marL="2228684" indent="-171438" defTabSz="685749">
              <a:spcBef>
                <a:spcPct val="20000"/>
              </a:spcBef>
              <a:buFont typeface="Arial" pitchFamily="34" charset="0"/>
              <a:buChar char="•"/>
              <a:defRPr sz="1500">
                <a:latin typeface="+mn-lt"/>
                <a:cs typeface="+mn-cs"/>
              </a:defRPr>
            </a:lvl7pPr>
            <a:lvl8pPr marL="2571558" indent="-171438" defTabSz="685749">
              <a:spcBef>
                <a:spcPct val="20000"/>
              </a:spcBef>
              <a:buFont typeface="Arial" pitchFamily="34" charset="0"/>
              <a:buChar char="•"/>
              <a:defRPr sz="1500">
                <a:latin typeface="+mn-lt"/>
                <a:cs typeface="+mn-cs"/>
              </a:defRPr>
            </a:lvl8pPr>
            <a:lvl9pPr marL="2914433" indent="-171438" defTabSz="685749">
              <a:spcBef>
                <a:spcPct val="20000"/>
              </a:spcBef>
              <a:buFont typeface="Arial" pitchFamily="34" charset="0"/>
              <a:buChar char="•"/>
              <a:defRPr sz="1500">
                <a:latin typeface="+mn-lt"/>
                <a:cs typeface="+mn-cs"/>
              </a:defRPr>
            </a:lvl9pPr>
          </a:lstStyle>
          <a:p>
            <a:pPr marL="792888" lvl="1" indent="-342900"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sz="1600" b="0" i="0" u="none" dirty="0">
                <a:solidFill>
                  <a:prstClr val="black"/>
                </a:solidFill>
                <a:latin typeface="UniCredit"/>
              </a:rPr>
              <a:t>Remote work will remain proper way of working in combination with onsite</a:t>
            </a:r>
          </a:p>
          <a:p>
            <a:pPr marL="792888" lvl="1" indent="-342900"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sz="1600" b="0" i="0" u="none" dirty="0">
                <a:solidFill>
                  <a:prstClr val="black"/>
                </a:solidFill>
                <a:latin typeface="UniCredit"/>
              </a:rPr>
              <a:t>Return to office depending on local risk and authorities</a:t>
            </a:r>
          </a:p>
          <a:p>
            <a:pPr marL="792888" lvl="1" indent="-342900"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sz="1600" b="0" i="0" u="none" dirty="0">
                <a:solidFill>
                  <a:prstClr val="black"/>
                </a:solidFill>
                <a:latin typeface="UniCredit"/>
              </a:rPr>
              <a:t>Rotating shifts planned to limit office presence</a:t>
            </a:r>
          </a:p>
          <a:p>
            <a:pPr marL="792888" lvl="1" indent="-342900"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sz="1600" b="0" i="0" u="none" dirty="0">
                <a:solidFill>
                  <a:prstClr val="black"/>
                </a:solidFill>
                <a:latin typeface="UniCredit"/>
              </a:rPr>
              <a:t>Campus: FFP2 masks, 2m distance, no physical meetings</a:t>
            </a:r>
          </a:p>
          <a:p>
            <a:pPr marL="792888" lvl="1" indent="-342900"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sz="1600" b="0" i="0" u="none" dirty="0">
                <a:solidFill>
                  <a:prstClr val="black"/>
                </a:solidFill>
                <a:latin typeface="UniCredit"/>
              </a:rPr>
              <a:t>Employer will support vaccination, but no compulsory vaccination in AT</a:t>
            </a:r>
          </a:p>
          <a:p>
            <a:pPr marL="285750" lvl="1" indent="-285750" defTabSz="9144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endParaRPr lang="en-US" dirty="0">
              <a:solidFill>
                <a:prstClr val="black"/>
              </a:solidFill>
              <a:latin typeface="UniCredit"/>
            </a:endParaRPr>
          </a:p>
        </p:txBody>
      </p:sp>
      <p:pic>
        <p:nvPicPr>
          <p:cNvPr id="6" name="Picture 8">
            <a:extLst>
              <a:ext uri="{FF2B5EF4-FFF2-40B4-BE49-F238E27FC236}">
                <a16:creationId xmlns:a16="http://schemas.microsoft.com/office/drawing/2014/main" xmlns="" id="{CF6C8331-36BC-4663-B7F7-7ECDF1CEB3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3861048"/>
            <a:ext cx="3812336" cy="2235706"/>
          </a:xfrm>
          <a:prstGeom prst="rect">
            <a:avLst/>
          </a:prstGeom>
          <a:effectLst>
            <a:softEdge rad="76200"/>
          </a:effectLst>
        </p:spPr>
      </p:pic>
    </p:spTree>
    <p:extLst>
      <p:ext uri="{BB962C8B-B14F-4D97-AF65-F5344CB8AC3E}">
        <p14:creationId xmlns:p14="http://schemas.microsoft.com/office/powerpoint/2010/main" val="2050070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8AE7E2D-A6BB-43DE-8B7E-6122E13FF593}"/>
              </a:ext>
            </a:extLst>
          </p:cNvPr>
          <p:cNvSpPr txBox="1"/>
          <p:nvPr/>
        </p:nvSpPr>
        <p:spPr>
          <a:xfrm>
            <a:off x="242454" y="977387"/>
            <a:ext cx="86904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endParaRPr lang="en-US" b="1" dirty="0">
              <a:solidFill>
                <a:srgbClr val="FF0000"/>
              </a:solidFill>
              <a:latin typeface="UniCredit"/>
              <a:cs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en-US" b="1" dirty="0">
                <a:solidFill>
                  <a:prstClr val="black"/>
                </a:solidFill>
                <a:latin typeface="UniCredit"/>
                <a:cs typeface="Arial" charset="0"/>
              </a:rPr>
              <a:t>Starter package: contains information for all employees related to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dirty="0">
                <a:solidFill>
                  <a:prstClr val="black"/>
                </a:solidFill>
                <a:latin typeface="UniCredit"/>
                <a:cs typeface="Arial" charset="0"/>
              </a:rPr>
              <a:t>Customer satisfaction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dirty="0">
                <a:solidFill>
                  <a:prstClr val="black"/>
                </a:solidFill>
                <a:latin typeface="UniCredit"/>
                <a:cs typeface="Arial" charset="0"/>
              </a:rPr>
              <a:t>Customer orders in financial instruments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dirty="0">
                <a:solidFill>
                  <a:prstClr val="black"/>
                </a:solidFill>
                <a:latin typeface="UniCredit"/>
                <a:cs typeface="Arial" charset="0"/>
              </a:rPr>
              <a:t>Transactions in derivatives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dirty="0">
                <a:solidFill>
                  <a:prstClr val="black"/>
                </a:solidFill>
                <a:latin typeface="UniCredit"/>
                <a:cs typeface="Arial" charset="0"/>
              </a:rPr>
              <a:t>Investment advice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dirty="0">
                <a:solidFill>
                  <a:prstClr val="black"/>
                </a:solidFill>
                <a:latin typeface="UniCredit"/>
                <a:cs typeface="Arial" charset="0"/>
              </a:rPr>
              <a:t>Complaint management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endParaRPr lang="en-US" dirty="0">
              <a:solidFill>
                <a:prstClr val="black"/>
              </a:solidFill>
              <a:latin typeface="UniCredit"/>
              <a:cs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en-US" b="1" dirty="0">
                <a:solidFill>
                  <a:prstClr val="black"/>
                </a:solidFill>
                <a:latin typeface="UniCredit"/>
                <a:cs typeface="Arial" charset="0"/>
              </a:rPr>
              <a:t>External execution transmission policy: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dirty="0">
                <a:solidFill>
                  <a:prstClr val="black"/>
                </a:solidFill>
                <a:latin typeface="UniCredit"/>
                <a:cs typeface="Arial" charset="0"/>
              </a:rPr>
              <a:t>Scope: satisfy client`s interest how to execute and transmit orders by fulfilling all regulatory requirements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dirty="0">
                <a:solidFill>
                  <a:prstClr val="black"/>
                </a:solidFill>
                <a:latin typeface="UniCredit"/>
                <a:cs typeface="Arial" charset="0"/>
              </a:rPr>
              <a:t>Covers in detail the process for all investment products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endParaRPr lang="en-US" dirty="0">
              <a:solidFill>
                <a:prstClr val="black"/>
              </a:solidFill>
              <a:latin typeface="UniCredit"/>
              <a:cs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en-US" b="1" dirty="0">
                <a:solidFill>
                  <a:prstClr val="black"/>
                </a:solidFill>
                <a:latin typeface="UniCredit"/>
                <a:cs typeface="Arial" charset="0"/>
              </a:rPr>
              <a:t>Mandatory online training sessions: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dirty="0">
                <a:solidFill>
                  <a:prstClr val="black"/>
                </a:solidFill>
                <a:latin typeface="UniCredit"/>
                <a:cs typeface="Arial" charset="0"/>
              </a:rPr>
              <a:t>Regulatory requirements including MIFID II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dirty="0">
                <a:solidFill>
                  <a:prstClr val="black"/>
                </a:solidFill>
                <a:latin typeface="UniCredit"/>
                <a:cs typeface="Arial" charset="0"/>
              </a:rPr>
              <a:t>Risk Cross Functions for managers incl. all kinds of risks, regulations, data protection, financial sanctions, anti-corruption, sensitive information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E54A259-C11C-47B7-8D44-02FB0FD406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457" y="1772816"/>
            <a:ext cx="4958275" cy="1571063"/>
          </a:xfrm>
          <a:prstGeom prst="rect">
            <a:avLst/>
          </a:prstGeom>
        </p:spPr>
      </p:pic>
      <p:sp>
        <p:nvSpPr>
          <p:cNvPr id="6" name="Title 4">
            <a:extLst>
              <a:ext uri="{FF2B5EF4-FFF2-40B4-BE49-F238E27FC236}">
                <a16:creationId xmlns:a16="http://schemas.microsoft.com/office/drawing/2014/main" xmlns="" id="{FA56CEC3-EC2D-4599-9F1F-12AF0FCFA4C9}"/>
              </a:ext>
            </a:extLst>
          </p:cNvPr>
          <p:cNvSpPr txBox="1">
            <a:spLocks/>
          </p:cNvSpPr>
          <p:nvPr/>
        </p:nvSpPr>
        <p:spPr>
          <a:xfrm>
            <a:off x="270000" y="109956"/>
            <a:ext cx="8690400" cy="87077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5pPr>
            <a:lvl6pPr marL="342875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6pPr>
            <a:lvl7pPr marL="685749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7pPr>
            <a:lvl8pPr marL="1028624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8pPr>
            <a:lvl9pPr marL="1371498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>4. MIFID II Implementation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UniCredit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915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>
            <a:extLst>
              <a:ext uri="{FF2B5EF4-FFF2-40B4-BE49-F238E27FC236}">
                <a16:creationId xmlns:a16="http://schemas.microsoft.com/office/drawing/2014/main" xmlns="" id="{28997556-3F5A-4E3C-A4FE-91402B91032C}"/>
              </a:ext>
            </a:extLst>
          </p:cNvPr>
          <p:cNvSpPr txBox="1">
            <a:spLocks/>
          </p:cNvSpPr>
          <p:nvPr/>
        </p:nvSpPr>
        <p:spPr>
          <a:xfrm>
            <a:off x="270000" y="109956"/>
            <a:ext cx="8690400" cy="87077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5pPr>
            <a:lvl6pPr marL="342875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6pPr>
            <a:lvl7pPr marL="685749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7pPr>
            <a:lvl8pPr marL="1028624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8pPr>
            <a:lvl9pPr marL="1371498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>5. Digitalization Projects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UniCredit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D00CD0E-1463-4618-913C-3EA1EA9F07A4}"/>
              </a:ext>
            </a:extLst>
          </p:cNvPr>
          <p:cNvSpPr txBox="1"/>
          <p:nvPr/>
        </p:nvSpPr>
        <p:spPr>
          <a:xfrm>
            <a:off x="41277" y="1124744"/>
            <a:ext cx="6978995" cy="4752528"/>
          </a:xfrm>
          <a:prstGeom prst="rect">
            <a:avLst/>
          </a:prstGeom>
          <a:noFill/>
        </p:spPr>
        <p:txBody>
          <a:bodyPr/>
          <a:lstStyle>
            <a:defPPr>
              <a:defRPr lang="de-DE"/>
            </a:defPPr>
            <a:lvl1pPr marL="0" marR="0" indent="0" defTabSz="34287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None/>
              <a:tabLst/>
              <a:defRPr sz="1600" baseline="0">
                <a:latin typeface="+mn-lt"/>
                <a:cs typeface="Arial" panose="020B0604020202020204" pitchFamily="34" charset="0"/>
              </a:defRPr>
            </a:lvl1pPr>
            <a:lvl2pPr marL="792888" marR="0" lvl="1" indent="-342900" defTabSz="342875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panose="05000000000000000000" pitchFamily="2" charset="2"/>
              <a:buChar char="Ø"/>
              <a:tabLst/>
              <a:defRPr sz="1600" b="0" i="0" u="none" baseline="0">
                <a:latin typeface="+mn-lt"/>
                <a:cs typeface="Arial" panose="020B0604020202020204" pitchFamily="34" charset="0"/>
              </a:defRPr>
            </a:lvl2pPr>
            <a:lvl3pPr marL="1079973" marR="0" indent="-165596" defTabSz="34287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baseline="0">
                <a:latin typeface="+mn-lt"/>
                <a:cs typeface="Arial" panose="020B0604020202020204" pitchFamily="34" charset="0"/>
              </a:defRPr>
            </a:lvl3pPr>
            <a:lvl4pPr marL="1522762" marR="0" indent="-151196" defTabSz="34287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baseline="0">
                <a:latin typeface="+mn-lt"/>
                <a:cs typeface="Arial" panose="020B0604020202020204" pitchFamily="34" charset="0"/>
              </a:defRPr>
            </a:lvl4pPr>
            <a:lvl5pPr marL="1972751" marR="0" indent="-143996" defTabSz="34287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baseline="0">
                <a:latin typeface="+mn-lt"/>
                <a:cs typeface="Arial" panose="020B0604020202020204" pitchFamily="34" charset="0"/>
              </a:defRPr>
            </a:lvl5pPr>
            <a:lvl6pPr marL="1885809" indent="-171438" defTabSz="685749">
              <a:spcBef>
                <a:spcPct val="20000"/>
              </a:spcBef>
              <a:buFont typeface="Arial" pitchFamily="34" charset="0"/>
              <a:buChar char="•"/>
              <a:defRPr sz="1500">
                <a:latin typeface="+mn-lt"/>
                <a:cs typeface="+mn-cs"/>
              </a:defRPr>
            </a:lvl6pPr>
            <a:lvl7pPr marL="2228684" indent="-171438" defTabSz="685749">
              <a:spcBef>
                <a:spcPct val="20000"/>
              </a:spcBef>
              <a:buFont typeface="Arial" pitchFamily="34" charset="0"/>
              <a:buChar char="•"/>
              <a:defRPr sz="1500">
                <a:latin typeface="+mn-lt"/>
                <a:cs typeface="+mn-cs"/>
              </a:defRPr>
            </a:lvl7pPr>
            <a:lvl8pPr marL="2571558" indent="-171438" defTabSz="685749">
              <a:spcBef>
                <a:spcPct val="20000"/>
              </a:spcBef>
              <a:buFont typeface="Arial" pitchFamily="34" charset="0"/>
              <a:buChar char="•"/>
              <a:defRPr sz="1500">
                <a:latin typeface="+mn-lt"/>
                <a:cs typeface="+mn-cs"/>
              </a:defRPr>
            </a:lvl8pPr>
            <a:lvl9pPr marL="2914433" indent="-171438" defTabSz="685749">
              <a:spcBef>
                <a:spcPct val="20000"/>
              </a:spcBef>
              <a:buFont typeface="Arial" pitchFamily="34" charset="0"/>
              <a:buChar char="•"/>
              <a:defRPr sz="1500">
                <a:latin typeface="+mn-lt"/>
                <a:cs typeface="+mn-cs"/>
              </a:defRPr>
            </a:lvl9pPr>
          </a:lstStyle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Move clients away from branches and accommodate them to increased usage of </a:t>
            </a:r>
            <a:r>
              <a:rPr lang="en-US" b="1" dirty="0">
                <a:solidFill>
                  <a:prstClr val="black"/>
                </a:solidFill>
                <a:latin typeface="UniCredit"/>
              </a:rPr>
              <a:t>digital banking offer</a:t>
            </a:r>
            <a:r>
              <a:rPr lang="en-US" dirty="0">
                <a:solidFill>
                  <a:prstClr val="black"/>
                </a:solidFill>
                <a:latin typeface="UniCredit"/>
              </a:rPr>
              <a:t>:</a:t>
            </a:r>
          </a:p>
          <a:p>
            <a:pPr marL="1078638" lvl="1" indent="-285750">
              <a:lnSpc>
                <a:spcPct val="10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Improvements of mobile banking apps</a:t>
            </a:r>
          </a:p>
          <a:p>
            <a:pPr marL="1078638" lvl="1" indent="-285750">
              <a:lnSpc>
                <a:spcPct val="10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Continuous enhancements of internet banking and business net for corporate clients</a:t>
            </a: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New product “</a:t>
            </a:r>
            <a:r>
              <a:rPr lang="en-US" b="1" dirty="0">
                <a:solidFill>
                  <a:prstClr val="black"/>
                </a:solidFill>
                <a:latin typeface="UniCredit"/>
              </a:rPr>
              <a:t>Go Green Account</a:t>
            </a:r>
            <a:r>
              <a:rPr lang="en-US" dirty="0">
                <a:solidFill>
                  <a:prstClr val="black"/>
                </a:solidFill>
                <a:latin typeface="UniCredit"/>
              </a:rPr>
              <a:t>” rewarded with a special price from AT government; bank finances sustainable projects in the amount of your balance on the account; communication is fully paperless, digital and secure; can be concluded fully online</a:t>
            </a: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prstClr val="black"/>
                </a:solidFill>
                <a:latin typeface="UniCredit"/>
              </a:rPr>
              <a:t>Bank Austria Social Prize 2021</a:t>
            </a:r>
            <a:r>
              <a:rPr lang="en-US" dirty="0">
                <a:solidFill>
                  <a:prstClr val="black"/>
                </a:solidFill>
                <a:latin typeface="UniCredit"/>
              </a:rPr>
              <a:t>:</a:t>
            </a:r>
          </a:p>
          <a:p>
            <a:pPr marL="1078638" lvl="1" indent="-285750" defTabSz="9144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Font typeface="Wingdings" panose="05000000000000000000" pitchFamily="2" charset="2"/>
              <a:buChar char="v"/>
              <a:defRPr/>
            </a:pPr>
            <a:r>
              <a:rPr lang="en-US" dirty="0">
                <a:solidFill>
                  <a:prstClr val="black"/>
                </a:solidFill>
                <a:latin typeface="UniCredit"/>
                <a:cs typeface="Arial" charset="0"/>
              </a:rPr>
              <a:t>Determined by online voting</a:t>
            </a:r>
          </a:p>
          <a:p>
            <a:pPr marL="1078638" lvl="1" indent="-285750" defTabSz="9144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Font typeface="Wingdings" panose="05000000000000000000" pitchFamily="2" charset="2"/>
              <a:buChar char="v"/>
              <a:defRPr/>
            </a:pPr>
            <a:r>
              <a:rPr lang="en-US" dirty="0">
                <a:solidFill>
                  <a:prstClr val="black"/>
                </a:solidFill>
                <a:latin typeface="UniCredit"/>
                <a:cs typeface="Arial" charset="0"/>
              </a:rPr>
              <a:t>Total funding amount is € 90.000</a:t>
            </a:r>
          </a:p>
          <a:p>
            <a:pPr marL="1078638" lvl="1" indent="-285750" defTabSz="9144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Font typeface="Wingdings" panose="05000000000000000000" pitchFamily="2" charset="2"/>
              <a:buChar char="v"/>
              <a:defRPr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Application Criteria: Social projects with a content focus on “children/youth”, “integration/migration” or “support for women</a:t>
            </a:r>
          </a:p>
          <a:p>
            <a:pPr marL="1078638" lvl="1" indent="-285750" defTabSz="9144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Font typeface="Wingdings" panose="05000000000000000000" pitchFamily="2" charset="2"/>
              <a:buChar char="v"/>
              <a:defRPr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Employees and customers of UniCredit Bank Austria can become actively involved in the project - not just by making a donation</a:t>
            </a: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prstClr val="black"/>
                </a:solidFill>
                <a:latin typeface="UniCredit"/>
              </a:rPr>
              <a:t>One group intranet </a:t>
            </a:r>
            <a:r>
              <a:rPr lang="en-US" dirty="0">
                <a:solidFill>
                  <a:prstClr val="black"/>
                </a:solidFill>
                <a:latin typeface="UniCredit"/>
              </a:rPr>
              <a:t>for all countries including common communication platform</a:t>
            </a:r>
          </a:p>
          <a:p>
            <a:endParaRPr lang="en-US" dirty="0">
              <a:solidFill>
                <a:prstClr val="black"/>
              </a:solidFill>
              <a:latin typeface="UniCredi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43D6B78-2090-4BCB-B5EA-C237F61E17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137321"/>
            <a:ext cx="3024336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199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xmlns="" id="{8A0932A3-4834-43C9-B850-A9E59462F138}"/>
              </a:ext>
            </a:extLst>
          </p:cNvPr>
          <p:cNvSpPr txBox="1">
            <a:spLocks/>
          </p:cNvSpPr>
          <p:nvPr/>
        </p:nvSpPr>
        <p:spPr>
          <a:xfrm>
            <a:off x="270000" y="6318000"/>
            <a:ext cx="270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900" kern="1200" baseline="0" smtClean="0">
                <a:solidFill>
                  <a:srgbClr val="00AFD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914400">
              <a:defRPr/>
            </a:pPr>
            <a:fld id="{1D1043DC-2681-49D5-9D69-158B3FA3398E}" type="slidenum">
              <a:rPr lang="en-GB" noProof="1" smtClean="0">
                <a:latin typeface="UniCredit"/>
              </a:rPr>
              <a:pPr defTabSz="914400">
                <a:defRPr/>
              </a:pPr>
              <a:t>2</a:t>
            </a:fld>
            <a:endParaRPr lang="en-GB" noProof="1">
              <a:latin typeface="UniCredit"/>
            </a:endParaRPr>
          </a:p>
        </p:txBody>
      </p:sp>
      <p:sp>
        <p:nvSpPr>
          <p:cNvPr id="12" name="Title 4">
            <a:extLst>
              <a:ext uri="{FF2B5EF4-FFF2-40B4-BE49-F238E27FC236}">
                <a16:creationId xmlns:a16="http://schemas.microsoft.com/office/drawing/2014/main" xmlns="" id="{202F71D2-886E-4D8E-9A3E-4BC3987746E1}"/>
              </a:ext>
            </a:extLst>
          </p:cNvPr>
          <p:cNvSpPr txBox="1">
            <a:spLocks/>
          </p:cNvSpPr>
          <p:nvPr/>
        </p:nvSpPr>
        <p:spPr>
          <a:xfrm>
            <a:off x="270000" y="0"/>
            <a:ext cx="8690400" cy="87077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5pPr>
            <a:lvl6pPr marL="342875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6pPr>
            <a:lvl7pPr marL="685749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7pPr>
            <a:lvl8pPr marL="1028624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8pPr>
            <a:lvl9pPr marL="1371498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2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F58B9937-3A18-49CD-BA31-30BAAAF09B23}"/>
              </a:ext>
            </a:extLst>
          </p:cNvPr>
          <p:cNvSpPr txBox="1"/>
          <p:nvPr/>
        </p:nvSpPr>
        <p:spPr>
          <a:xfrm>
            <a:off x="561974" y="1499069"/>
            <a:ext cx="5976664" cy="3267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defTabSz="914400" fontAlgn="base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+mj-lt"/>
              <a:buAutoNum type="arabicPeriod"/>
            </a:pPr>
            <a:r>
              <a:rPr lang="en-US" sz="2000" dirty="0">
                <a:solidFill>
                  <a:prstClr val="black"/>
                </a:solidFill>
                <a:latin typeface="UniCredit"/>
                <a:cs typeface="Arial" charset="0"/>
              </a:rPr>
              <a:t>Survey - Structural Changes Barometer 2021</a:t>
            </a:r>
          </a:p>
          <a:p>
            <a:pPr marL="342900" indent="-342900" defTabSz="91440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+mj-lt"/>
              <a:buAutoNum type="arabicPeriod"/>
            </a:pPr>
            <a:r>
              <a:rPr lang="en-US" sz="2000" dirty="0">
                <a:solidFill>
                  <a:prstClr val="black"/>
                </a:solidFill>
                <a:latin typeface="UniCredit"/>
                <a:cs typeface="Arial" charset="0"/>
              </a:rPr>
              <a:t>News in Austria</a:t>
            </a:r>
          </a:p>
          <a:p>
            <a:pPr marL="342900" indent="-342900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+mj-lt"/>
              <a:buAutoNum type="arabicPeriod"/>
            </a:pPr>
            <a:r>
              <a:rPr lang="en-US" sz="2000" dirty="0">
                <a:solidFill>
                  <a:prstClr val="black"/>
                </a:solidFill>
                <a:latin typeface="UniCredit"/>
                <a:cs typeface="Arial" charset="0"/>
              </a:rPr>
              <a:t>Covid-19 Measurements and Vaccination</a:t>
            </a:r>
          </a:p>
          <a:p>
            <a:pPr marL="342900" indent="-342900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+mj-lt"/>
              <a:buAutoNum type="arabicPeriod"/>
            </a:pPr>
            <a:r>
              <a:rPr lang="en-US" sz="2000" dirty="0">
                <a:solidFill>
                  <a:prstClr val="black"/>
                </a:solidFill>
                <a:latin typeface="UniCredit"/>
                <a:cs typeface="Arial" charset="0"/>
              </a:rPr>
              <a:t>MIFID II Implementation</a:t>
            </a:r>
          </a:p>
          <a:p>
            <a:pPr marL="342900" indent="-342900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+mj-lt"/>
              <a:buAutoNum type="arabicPeriod"/>
            </a:pPr>
            <a:r>
              <a:rPr lang="en-US" sz="2000" dirty="0">
                <a:solidFill>
                  <a:prstClr val="black"/>
                </a:solidFill>
                <a:latin typeface="UniCredit"/>
                <a:cs typeface="Arial" charset="0"/>
              </a:rPr>
              <a:t>Digitalization Projects</a:t>
            </a:r>
          </a:p>
          <a:p>
            <a:pPr marL="457200" indent="-457200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+mj-lt"/>
              <a:buAutoNum type="arabicPeriod"/>
            </a:pPr>
            <a:endParaRPr lang="en-US" sz="2000" dirty="0">
              <a:solidFill>
                <a:prstClr val="black"/>
              </a:solidFill>
              <a:latin typeface="UniCredit"/>
              <a:cs typeface="Arial" charset="0"/>
            </a:endParaRPr>
          </a:p>
          <a:p>
            <a:pPr marL="457200" indent="-457200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Font typeface="+mj-lt"/>
              <a:buAutoNum type="arabicPeriod"/>
            </a:pPr>
            <a:endParaRPr lang="de-AT" sz="2000" dirty="0">
              <a:solidFill>
                <a:prstClr val="black"/>
              </a:solidFill>
              <a:highlight>
                <a:srgbClr val="FFFF00"/>
              </a:highlight>
              <a:latin typeface="UniCredi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41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>
            <a:extLst>
              <a:ext uri="{FF2B5EF4-FFF2-40B4-BE49-F238E27FC236}">
                <a16:creationId xmlns:a16="http://schemas.microsoft.com/office/drawing/2014/main" xmlns="" id="{24061BF9-C0A0-4AA3-89C9-3030850608AC}"/>
              </a:ext>
            </a:extLst>
          </p:cNvPr>
          <p:cNvSpPr txBox="1">
            <a:spLocks/>
          </p:cNvSpPr>
          <p:nvPr/>
        </p:nvSpPr>
        <p:spPr>
          <a:xfrm>
            <a:off x="270000" y="188640"/>
            <a:ext cx="8690400" cy="74735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5pPr>
            <a:lvl6pPr marL="342875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6pPr>
            <a:lvl7pPr marL="685749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7pPr>
            <a:lvl8pPr marL="1028624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8pPr>
            <a:lvl9pPr marL="1371498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>1. Survey “Structural Changes Barometer 2021” – Overview (1)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UniCredit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xmlns="" id="{F361FDFE-F397-4DCC-9510-566CC9B6AF36}"/>
              </a:ext>
            </a:extLst>
          </p:cNvPr>
          <p:cNvSpPr txBox="1">
            <a:spLocks/>
          </p:cNvSpPr>
          <p:nvPr/>
        </p:nvSpPr>
        <p:spPr>
          <a:xfrm>
            <a:off x="270000" y="1284498"/>
            <a:ext cx="8702334" cy="4664782"/>
          </a:xfrm>
          <a:prstGeom prst="rect">
            <a:avLst/>
          </a:prstGeom>
          <a:noFill/>
        </p:spPr>
        <p:txBody>
          <a:bodyPr/>
          <a:lstStyle>
            <a:defPPr>
              <a:defRPr lang="de-DE"/>
            </a:defPPr>
            <a:lvl1pPr marL="0" marR="0" indent="0" defTabSz="34287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None/>
              <a:tabLst/>
              <a:defRPr sz="1600" baseline="0">
                <a:latin typeface="+mn-lt"/>
                <a:cs typeface="Arial" panose="020B0604020202020204" pitchFamily="34" charset="0"/>
              </a:defRPr>
            </a:lvl1pPr>
            <a:lvl2pPr marL="792888" marR="0" lvl="1" indent="-342900" defTabSz="342875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panose="05000000000000000000" pitchFamily="2" charset="2"/>
              <a:buChar char="Ø"/>
              <a:tabLst/>
              <a:defRPr sz="1600" b="0" i="0" u="none" baseline="0">
                <a:latin typeface="+mn-lt"/>
                <a:cs typeface="Arial" panose="020B0604020202020204" pitchFamily="34" charset="0"/>
              </a:defRPr>
            </a:lvl2pPr>
            <a:lvl3pPr marL="1079973" marR="0" indent="-165596" defTabSz="34287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baseline="0">
                <a:latin typeface="+mn-lt"/>
                <a:cs typeface="Arial" panose="020B0604020202020204" pitchFamily="34" charset="0"/>
              </a:defRPr>
            </a:lvl3pPr>
            <a:lvl4pPr marL="1522762" marR="0" indent="-151196" defTabSz="34287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baseline="0">
                <a:latin typeface="+mn-lt"/>
                <a:cs typeface="Arial" panose="020B0604020202020204" pitchFamily="34" charset="0"/>
              </a:defRPr>
            </a:lvl4pPr>
            <a:lvl5pPr marL="1972751" marR="0" indent="-143996" defTabSz="34287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baseline="0">
                <a:latin typeface="+mn-lt"/>
                <a:cs typeface="Arial" panose="020B0604020202020204" pitchFamily="34" charset="0"/>
              </a:defRPr>
            </a:lvl5pPr>
            <a:lvl6pPr marL="1885809" indent="-171438" defTabSz="685749">
              <a:spcBef>
                <a:spcPct val="20000"/>
              </a:spcBef>
              <a:buFont typeface="Arial" pitchFamily="34" charset="0"/>
              <a:buChar char="•"/>
              <a:defRPr sz="1500">
                <a:latin typeface="+mn-lt"/>
                <a:cs typeface="+mn-cs"/>
              </a:defRPr>
            </a:lvl6pPr>
            <a:lvl7pPr marL="2228684" indent="-171438" defTabSz="685749">
              <a:spcBef>
                <a:spcPct val="20000"/>
              </a:spcBef>
              <a:buFont typeface="Arial" pitchFamily="34" charset="0"/>
              <a:buChar char="•"/>
              <a:defRPr sz="1500">
                <a:latin typeface="+mn-lt"/>
                <a:cs typeface="+mn-cs"/>
              </a:defRPr>
            </a:lvl7pPr>
            <a:lvl8pPr marL="2571558" indent="-171438" defTabSz="685749">
              <a:spcBef>
                <a:spcPct val="20000"/>
              </a:spcBef>
              <a:buFont typeface="Arial" pitchFamily="34" charset="0"/>
              <a:buChar char="•"/>
              <a:defRPr sz="1500">
                <a:latin typeface="+mn-lt"/>
                <a:cs typeface="+mn-cs"/>
              </a:defRPr>
            </a:lvl8pPr>
            <a:lvl9pPr marL="2914433" indent="-171438" defTabSz="685749">
              <a:spcBef>
                <a:spcPct val="20000"/>
              </a:spcBef>
              <a:buFont typeface="Arial" pitchFamily="34" charset="0"/>
              <a:buChar char="•"/>
              <a:defRPr sz="1500">
                <a:latin typeface="+mn-lt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Contractor: IFES - Institute for Empirical Social Research</a:t>
            </a: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Client: ÖGB &amp; Vienna Chamber of Labor</a:t>
            </a: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Sample Size: 2.115 Works Council Members</a:t>
            </a: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Method: On-Line</a:t>
            </a: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Period: 7. – 25.1.2021</a:t>
            </a: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Structure of the sample by industries:</a:t>
            </a:r>
          </a:p>
          <a:p>
            <a:pPr marL="1078638" lvl="1" indent="-285750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Industry &amp; Commerce	943                   </a:t>
            </a:r>
          </a:p>
          <a:p>
            <a:pPr marL="1078638" lvl="1" indent="-285750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Trade					217                               </a:t>
            </a:r>
          </a:p>
          <a:p>
            <a:pPr marL="1078638" lvl="1" indent="-285750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Health/Social			322                      </a:t>
            </a:r>
          </a:p>
          <a:p>
            <a:pPr marL="1078638" lvl="1" indent="-285750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Finance/Insurance		126</a:t>
            </a:r>
          </a:p>
          <a:p>
            <a:pPr marL="1078638" lvl="1" indent="-285750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Others					507</a:t>
            </a: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en-US" dirty="0">
              <a:solidFill>
                <a:prstClr val="black"/>
              </a:solidFill>
              <a:latin typeface="UniCredit"/>
            </a:endParaRPr>
          </a:p>
          <a:p>
            <a:endParaRPr lang="en-US" dirty="0">
              <a:solidFill>
                <a:prstClr val="black"/>
              </a:solidFill>
              <a:latin typeface="UniCredit"/>
            </a:endParaRPr>
          </a:p>
          <a:p>
            <a:pPr lvl="1"/>
            <a:endParaRPr lang="en-US" dirty="0">
              <a:solidFill>
                <a:prstClr val="black"/>
              </a:solidFill>
              <a:latin typeface="UniCredit"/>
            </a:endParaRPr>
          </a:p>
        </p:txBody>
      </p:sp>
    </p:spTree>
    <p:extLst>
      <p:ext uri="{BB962C8B-B14F-4D97-AF65-F5344CB8AC3E}">
        <p14:creationId xmlns:p14="http://schemas.microsoft.com/office/powerpoint/2010/main" val="2200121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lide Number Placeholder 3">
            <a:extLst>
              <a:ext uri="{FF2B5EF4-FFF2-40B4-BE49-F238E27FC236}">
                <a16:creationId xmlns:a16="http://schemas.microsoft.com/office/drawing/2014/main" xmlns="" id="{3EB891AC-561F-4D5B-B4BE-3FF9FEEE3F4E}"/>
              </a:ext>
            </a:extLst>
          </p:cNvPr>
          <p:cNvSpPr txBox="1">
            <a:spLocks/>
          </p:cNvSpPr>
          <p:nvPr/>
        </p:nvSpPr>
        <p:spPr>
          <a:xfrm>
            <a:off x="263442" y="6018196"/>
            <a:ext cx="270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900" kern="1200" baseline="0" smtClean="0">
                <a:solidFill>
                  <a:srgbClr val="00AFD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914400">
              <a:defRPr/>
            </a:pPr>
            <a:fld id="{1D1043DC-2681-49D5-9D69-158B3FA3398E}" type="slidenum">
              <a:rPr lang="en-GB" noProof="1" smtClean="0">
                <a:latin typeface="UniCredit"/>
              </a:rPr>
              <a:pPr defTabSz="914400">
                <a:defRPr/>
              </a:pPr>
              <a:t>4</a:t>
            </a:fld>
            <a:endParaRPr lang="en-GB" noProof="1">
              <a:latin typeface="UniCredit"/>
            </a:endParaRPr>
          </a:p>
        </p:txBody>
      </p:sp>
      <p:sp>
        <p:nvSpPr>
          <p:cNvPr id="62" name="Content Placeholder 4">
            <a:extLst>
              <a:ext uri="{FF2B5EF4-FFF2-40B4-BE49-F238E27FC236}">
                <a16:creationId xmlns:a16="http://schemas.microsoft.com/office/drawing/2014/main" xmlns="" id="{774B7D65-5C83-4EF2-B9E3-0E90B6FBAEBB}"/>
              </a:ext>
            </a:extLst>
          </p:cNvPr>
          <p:cNvSpPr txBox="1">
            <a:spLocks/>
          </p:cNvSpPr>
          <p:nvPr/>
        </p:nvSpPr>
        <p:spPr>
          <a:xfrm>
            <a:off x="50178" y="765541"/>
            <a:ext cx="9093822" cy="5040560"/>
          </a:xfrm>
          <a:prstGeom prst="rect">
            <a:avLst/>
          </a:prstGeom>
        </p:spPr>
        <p:txBody>
          <a:bodyPr/>
          <a:lstStyle>
            <a:lvl1pPr marL="176396" marR="0" indent="-1763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26384" marR="0" indent="-1691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079973" marR="0" indent="-1655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522762" marR="0" indent="-1511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972751" marR="0" indent="-1439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1885809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684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558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433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b="1" dirty="0">
                <a:solidFill>
                  <a:prstClr val="black"/>
                </a:solidFill>
                <a:latin typeface="UniCredit"/>
              </a:rPr>
              <a:t>Effects of Covid-19 pandemic on companies by sector</a:t>
            </a:r>
            <a:endParaRPr lang="en-US" dirty="0">
              <a:solidFill>
                <a:prstClr val="black"/>
              </a:solidFill>
              <a:latin typeface="UniCredit"/>
            </a:endParaRP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Average</a:t>
            </a: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Industry/Commerce                           4            14           41                                       35                                     </a:t>
            </a: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Trade </a:t>
            </a: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Finance/Insurance</a:t>
            </a: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Health/Social </a:t>
            </a: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endParaRPr lang="en-US" b="1" dirty="0">
              <a:solidFill>
                <a:prstClr val="black"/>
              </a:solidFill>
              <a:latin typeface="UniCredit"/>
            </a:endParaRP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b="1" dirty="0">
                <a:solidFill>
                  <a:prstClr val="black"/>
                </a:solidFill>
                <a:latin typeface="UniCredit"/>
              </a:rPr>
              <a:t>Main measures implemented during the crisis in 2020 [in %]</a:t>
            </a:r>
            <a:endParaRPr lang="en-US" dirty="0">
              <a:solidFill>
                <a:prstClr val="black"/>
              </a:solidFill>
              <a:latin typeface="UniCredit"/>
            </a:endParaRP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Hygiene/Security measures                                                      </a:t>
            </a: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Home office                                                                                Short-time work</a:t>
            </a:r>
          </a:p>
          <a:p>
            <a:pPr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dirty="0">
              <a:solidFill>
                <a:prstClr val="black"/>
              </a:solidFill>
              <a:latin typeface="UniCredit"/>
            </a:endParaRP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xmlns="" id="{7F31FEAF-AB18-422A-B9F2-7C5C187FF6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9995" y="1280834"/>
            <a:ext cx="5670893" cy="382795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xmlns="" id="{BE6031D3-D023-496C-BF35-A8C2A1D92A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865" y="2315483"/>
            <a:ext cx="5670893" cy="382795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xmlns="" id="{8CC2254E-21A5-47AA-9C5B-0092E81D51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865" y="2841559"/>
            <a:ext cx="5670893" cy="350987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xmlns="" id="{3A1AEB4E-9384-4A6D-BB93-1290347776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865" y="3352353"/>
            <a:ext cx="5670892" cy="354860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xmlns="" id="{14CEC873-C1C4-454D-8E42-243B7DF9C0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322" y="5007741"/>
            <a:ext cx="2381702" cy="789435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2DBCE3BA-064C-4056-BB27-B26F8B044D00}"/>
              </a:ext>
            </a:extLst>
          </p:cNvPr>
          <p:cNvSpPr txBox="1"/>
          <p:nvPr/>
        </p:nvSpPr>
        <p:spPr>
          <a:xfrm>
            <a:off x="4839024" y="4877101"/>
            <a:ext cx="2158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UniCredit"/>
                <a:cs typeface="Arial" charset="0"/>
              </a:rPr>
              <a:t>Reduction of holidays and overtime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de-AT" sz="1600" dirty="0">
              <a:solidFill>
                <a:prstClr val="black"/>
              </a:solidFill>
              <a:latin typeface="UniCredit"/>
              <a:cs typeface="Arial" charset="0"/>
            </a:endParaRP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xmlns="" id="{EFAE9F4D-046A-494B-B7DA-F7A69E5CE09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954" y="4935402"/>
            <a:ext cx="2158888" cy="861774"/>
          </a:xfrm>
          <a:prstGeom prst="rect">
            <a:avLst/>
          </a:prstGeom>
        </p:spPr>
      </p:pic>
      <p:sp>
        <p:nvSpPr>
          <p:cNvPr id="70" name="Rectangle 69">
            <a:extLst>
              <a:ext uri="{FF2B5EF4-FFF2-40B4-BE49-F238E27FC236}">
                <a16:creationId xmlns:a16="http://schemas.microsoft.com/office/drawing/2014/main" xmlns="" id="{5AA804F1-7B83-4435-AC1D-C36DECF10151}"/>
              </a:ext>
            </a:extLst>
          </p:cNvPr>
          <p:cNvSpPr/>
          <p:nvPr/>
        </p:nvSpPr>
        <p:spPr>
          <a:xfrm>
            <a:off x="3011453" y="1823928"/>
            <a:ext cx="185838" cy="340811"/>
          </a:xfrm>
          <a:prstGeom prst="rect">
            <a:avLst/>
          </a:prstGeom>
          <a:solidFill>
            <a:srgbClr val="244B3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E50D39AB-7B60-43A0-B0B1-491A9ACA15BD}"/>
              </a:ext>
            </a:extLst>
          </p:cNvPr>
          <p:cNvSpPr/>
          <p:nvPr/>
        </p:nvSpPr>
        <p:spPr>
          <a:xfrm>
            <a:off x="3197290" y="1828989"/>
            <a:ext cx="809768" cy="331990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5C1F2441-8CAB-4ACC-83F6-A7142C6421E2}"/>
              </a:ext>
            </a:extLst>
          </p:cNvPr>
          <p:cNvSpPr txBox="1"/>
          <p:nvPr/>
        </p:nvSpPr>
        <p:spPr>
          <a:xfrm>
            <a:off x="2646671" y="1857492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white"/>
                </a:solidFill>
                <a:latin typeface="UniCredit"/>
                <a:cs typeface="Arial" charset="0"/>
              </a:rPr>
              <a:t>4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88EC9CDE-8CA7-4641-91B2-48AE731099E0}"/>
              </a:ext>
            </a:extLst>
          </p:cNvPr>
          <p:cNvSpPr/>
          <p:nvPr/>
        </p:nvSpPr>
        <p:spPr>
          <a:xfrm>
            <a:off x="6365642" y="1823928"/>
            <a:ext cx="1865174" cy="337051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FE123648-6AED-4573-B55F-7473F092213A}"/>
              </a:ext>
            </a:extLst>
          </p:cNvPr>
          <p:cNvSpPr txBox="1"/>
          <p:nvPr/>
        </p:nvSpPr>
        <p:spPr>
          <a:xfrm>
            <a:off x="3104371" y="1868591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white"/>
                </a:solidFill>
                <a:latin typeface="UniCredit"/>
                <a:cs typeface="Arial" charset="0"/>
              </a:rPr>
              <a:t>14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F11E164-3ABB-49FB-9083-5A9AB5D69458}"/>
              </a:ext>
            </a:extLst>
          </p:cNvPr>
          <p:cNvSpPr/>
          <p:nvPr/>
        </p:nvSpPr>
        <p:spPr>
          <a:xfrm>
            <a:off x="3989378" y="1826358"/>
            <a:ext cx="2383419" cy="340811"/>
          </a:xfrm>
          <a:prstGeom prst="rect">
            <a:avLst/>
          </a:prstGeom>
          <a:solidFill>
            <a:srgbClr val="EEA73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AF013B4A-4E88-46AF-BCCE-FC35F61DF6A1}"/>
              </a:ext>
            </a:extLst>
          </p:cNvPr>
          <p:cNvSpPr txBox="1"/>
          <p:nvPr/>
        </p:nvSpPr>
        <p:spPr>
          <a:xfrm>
            <a:off x="4723386" y="1862181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black"/>
                </a:solidFill>
                <a:latin typeface="UniCredit"/>
                <a:cs typeface="Arial" charset="0"/>
              </a:rPr>
              <a:t>41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xmlns="" id="{B7B97A60-5E8E-4940-B087-548EE6073E15}"/>
              </a:ext>
            </a:extLst>
          </p:cNvPr>
          <p:cNvSpPr txBox="1"/>
          <p:nvPr/>
        </p:nvSpPr>
        <p:spPr>
          <a:xfrm>
            <a:off x="6844106" y="1828989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black"/>
                </a:solidFill>
                <a:latin typeface="UniCredit"/>
                <a:cs typeface="Arial" charset="0"/>
              </a:rPr>
              <a:t>35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B299CA74-9D2F-4C2F-A250-E130877CDAF6}"/>
              </a:ext>
            </a:extLst>
          </p:cNvPr>
          <p:cNvSpPr/>
          <p:nvPr/>
        </p:nvSpPr>
        <p:spPr>
          <a:xfrm>
            <a:off x="8230816" y="1826358"/>
            <a:ext cx="308834" cy="337715"/>
          </a:xfrm>
          <a:prstGeom prst="rect">
            <a:avLst/>
          </a:prstGeom>
          <a:solidFill>
            <a:srgbClr val="C13C2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xmlns="" id="{E179DAF2-42EA-444A-884C-AC92CB384CAA}"/>
              </a:ext>
            </a:extLst>
          </p:cNvPr>
          <p:cNvSpPr txBox="1"/>
          <p:nvPr/>
        </p:nvSpPr>
        <p:spPr>
          <a:xfrm>
            <a:off x="8237864" y="1843368"/>
            <a:ext cx="31394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white"/>
                </a:solidFill>
                <a:latin typeface="UniCredit"/>
                <a:cs typeface="Arial" charset="0"/>
              </a:rPr>
              <a:t>5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xmlns="" id="{04CE677D-C907-42EB-9CB2-F830F5B5C8ED}"/>
              </a:ext>
            </a:extLst>
          </p:cNvPr>
          <p:cNvSpPr/>
          <p:nvPr/>
        </p:nvSpPr>
        <p:spPr>
          <a:xfrm>
            <a:off x="8551811" y="1833089"/>
            <a:ext cx="45719" cy="338368"/>
          </a:xfrm>
          <a:prstGeom prst="rect">
            <a:avLst/>
          </a:prstGeom>
          <a:solidFill>
            <a:srgbClr val="C4C4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xmlns="" id="{14F0B90D-80FB-4F7D-88E9-6F19CFC9E58E}"/>
              </a:ext>
            </a:extLst>
          </p:cNvPr>
          <p:cNvSpPr txBox="1"/>
          <p:nvPr/>
        </p:nvSpPr>
        <p:spPr>
          <a:xfrm>
            <a:off x="8418298" y="1843368"/>
            <a:ext cx="31308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black"/>
                </a:solidFill>
                <a:latin typeface="UniCredit"/>
                <a:cs typeface="Arial" charset="0"/>
              </a:rPr>
              <a:t>1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xmlns="" id="{5CC5F16C-4A4E-45A5-BF9D-7353291CB532}"/>
              </a:ext>
            </a:extLst>
          </p:cNvPr>
          <p:cNvSpPr/>
          <p:nvPr/>
        </p:nvSpPr>
        <p:spPr>
          <a:xfrm>
            <a:off x="3197290" y="4037325"/>
            <a:ext cx="126000" cy="126000"/>
          </a:xfrm>
          <a:prstGeom prst="rect">
            <a:avLst/>
          </a:prstGeom>
          <a:solidFill>
            <a:srgbClr val="244B3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xmlns="" id="{92B4900A-BA5E-40D5-9287-7042A32C19ED}"/>
              </a:ext>
            </a:extLst>
          </p:cNvPr>
          <p:cNvSpPr/>
          <p:nvPr/>
        </p:nvSpPr>
        <p:spPr>
          <a:xfrm>
            <a:off x="3188366" y="4220374"/>
            <a:ext cx="126000" cy="126000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xmlns="" id="{BC9D2FF2-27D1-49F9-87B1-56B95027FD30}"/>
              </a:ext>
            </a:extLst>
          </p:cNvPr>
          <p:cNvSpPr/>
          <p:nvPr/>
        </p:nvSpPr>
        <p:spPr>
          <a:xfrm>
            <a:off x="4713024" y="4048079"/>
            <a:ext cx="126000" cy="126000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xmlns="" id="{1988E5C9-FBD9-4BCF-89A3-AD6D25716691}"/>
              </a:ext>
            </a:extLst>
          </p:cNvPr>
          <p:cNvSpPr/>
          <p:nvPr/>
        </p:nvSpPr>
        <p:spPr>
          <a:xfrm>
            <a:off x="4713024" y="4230118"/>
            <a:ext cx="126000" cy="126000"/>
          </a:xfrm>
          <a:prstGeom prst="rect">
            <a:avLst/>
          </a:prstGeom>
          <a:solidFill>
            <a:srgbClr val="C13C2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xmlns="" id="{E2682CA3-731A-4C60-98A7-2158E6041E41}"/>
              </a:ext>
            </a:extLst>
          </p:cNvPr>
          <p:cNvSpPr/>
          <p:nvPr/>
        </p:nvSpPr>
        <p:spPr>
          <a:xfrm>
            <a:off x="6183606" y="4040542"/>
            <a:ext cx="126000" cy="126000"/>
          </a:xfrm>
          <a:prstGeom prst="rect">
            <a:avLst/>
          </a:prstGeom>
          <a:solidFill>
            <a:srgbClr val="EEA73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xmlns="" id="{D0E4C669-C7CE-416D-B524-8C4D6C35E400}"/>
              </a:ext>
            </a:extLst>
          </p:cNvPr>
          <p:cNvSpPr/>
          <p:nvPr/>
        </p:nvSpPr>
        <p:spPr>
          <a:xfrm>
            <a:off x="6183606" y="4232222"/>
            <a:ext cx="126000" cy="126000"/>
          </a:xfrm>
          <a:prstGeom prst="rect">
            <a:avLst/>
          </a:prstGeom>
          <a:solidFill>
            <a:srgbClr val="C4C4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xmlns="" id="{8E3E4F8A-EA3A-4E55-861B-11A507869F11}"/>
              </a:ext>
            </a:extLst>
          </p:cNvPr>
          <p:cNvSpPr txBox="1"/>
          <p:nvPr/>
        </p:nvSpPr>
        <p:spPr>
          <a:xfrm>
            <a:off x="3305442" y="3968515"/>
            <a:ext cx="49253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black"/>
                </a:solidFill>
                <a:latin typeface="UniCredit"/>
                <a:cs typeface="Arial" charset="0"/>
              </a:rPr>
              <a:t>Very positive                        rather positive                    barely none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black"/>
                </a:solidFill>
                <a:latin typeface="UniCredit"/>
                <a:cs typeface="Arial" charset="0"/>
              </a:rPr>
              <a:t>Rather negative                  very negative                       don’t know/no data</a:t>
            </a:r>
            <a:endParaRPr lang="de-AT" sz="1100" b="1" dirty="0">
              <a:solidFill>
                <a:prstClr val="black"/>
              </a:solidFill>
              <a:latin typeface="UniCredit"/>
              <a:cs typeface="Arial" charset="0"/>
            </a:endParaRPr>
          </a:p>
        </p:txBody>
      </p:sp>
      <p:sp>
        <p:nvSpPr>
          <p:cNvPr id="89" name="Title 4">
            <a:extLst>
              <a:ext uri="{FF2B5EF4-FFF2-40B4-BE49-F238E27FC236}">
                <a16:creationId xmlns:a16="http://schemas.microsoft.com/office/drawing/2014/main" xmlns="" id="{6BA9A04B-1016-4BC3-8901-60AE941B9B88}"/>
              </a:ext>
            </a:extLst>
          </p:cNvPr>
          <p:cNvSpPr txBox="1">
            <a:spLocks/>
          </p:cNvSpPr>
          <p:nvPr/>
        </p:nvSpPr>
        <p:spPr>
          <a:xfrm>
            <a:off x="270000" y="188640"/>
            <a:ext cx="8690400" cy="74735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5pPr>
            <a:lvl6pPr marL="342875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6pPr>
            <a:lvl7pPr marL="685749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7pPr>
            <a:lvl8pPr marL="1028624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8pPr>
            <a:lvl9pPr marL="1371498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/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>1. Survey - Effects of the Pandemic and Measures Taken (2)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>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UniCredit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54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>
            <a:extLst>
              <a:ext uri="{FF2B5EF4-FFF2-40B4-BE49-F238E27FC236}">
                <a16:creationId xmlns:a16="http://schemas.microsoft.com/office/drawing/2014/main" xmlns="" id="{1BD6E6D0-278C-45C2-9EC1-4C304C428340}"/>
              </a:ext>
            </a:extLst>
          </p:cNvPr>
          <p:cNvSpPr txBox="1">
            <a:spLocks/>
          </p:cNvSpPr>
          <p:nvPr/>
        </p:nvSpPr>
        <p:spPr>
          <a:xfrm>
            <a:off x="270000" y="188640"/>
            <a:ext cx="8690400" cy="74735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5pPr>
            <a:lvl6pPr marL="342875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6pPr>
            <a:lvl7pPr marL="685749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7pPr>
            <a:lvl8pPr marL="1028624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8pPr>
            <a:lvl9pPr marL="1371498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/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>1. Survey - The Role of Works Council (3)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> 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UniCredit"/>
              <a:ea typeface="+mj-ea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43A4034-52CF-4E41-B0E3-A4BC618F9C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476" y="1484785"/>
            <a:ext cx="5609048" cy="3433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26CACB5-7783-4E4D-B002-3DB13C89E7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476" y="2480458"/>
            <a:ext cx="5609048" cy="34225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0F748F1F-7195-4D5F-9ECC-61C1F5D0CC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476" y="3011896"/>
            <a:ext cx="5609048" cy="36991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F9977D9-F416-48EA-A114-AAE3A5DBC8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476" y="3527484"/>
            <a:ext cx="5609048" cy="36991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B0FC7562-E2AC-430A-8361-22D77B0D73A4}"/>
              </a:ext>
            </a:extLst>
          </p:cNvPr>
          <p:cNvSpPr/>
          <p:nvPr/>
        </p:nvSpPr>
        <p:spPr>
          <a:xfrm>
            <a:off x="3027476" y="1966290"/>
            <a:ext cx="2552636" cy="340811"/>
          </a:xfrm>
          <a:prstGeom prst="rect">
            <a:avLst/>
          </a:prstGeom>
          <a:solidFill>
            <a:srgbClr val="244B3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535AA53-450B-4EB1-91C1-4B0F3FE213F7}"/>
              </a:ext>
            </a:extLst>
          </p:cNvPr>
          <p:cNvSpPr txBox="1"/>
          <p:nvPr/>
        </p:nvSpPr>
        <p:spPr>
          <a:xfrm>
            <a:off x="3846093" y="1978295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white"/>
                </a:solidFill>
                <a:latin typeface="UniCredit"/>
                <a:cs typeface="Arial" charset="0"/>
              </a:rPr>
              <a:t>46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49626C40-2DE4-424D-BDE0-644683918068}"/>
              </a:ext>
            </a:extLst>
          </p:cNvPr>
          <p:cNvSpPr/>
          <p:nvPr/>
        </p:nvSpPr>
        <p:spPr>
          <a:xfrm>
            <a:off x="5580111" y="1966289"/>
            <a:ext cx="2160241" cy="340811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C023CD1-2CAD-4462-B1BD-7B5D5250B8C6}"/>
              </a:ext>
            </a:extLst>
          </p:cNvPr>
          <p:cNvSpPr txBox="1"/>
          <p:nvPr/>
        </p:nvSpPr>
        <p:spPr>
          <a:xfrm>
            <a:off x="6276868" y="1975107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white"/>
                </a:solidFill>
                <a:latin typeface="UniCredit"/>
                <a:cs typeface="Arial" charset="0"/>
              </a:rPr>
              <a:t>39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6C76E9BF-1AC5-462D-9B2F-AAC6D1153EDF}"/>
              </a:ext>
            </a:extLst>
          </p:cNvPr>
          <p:cNvSpPr/>
          <p:nvPr/>
        </p:nvSpPr>
        <p:spPr>
          <a:xfrm>
            <a:off x="7740352" y="1973786"/>
            <a:ext cx="646737" cy="328369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7ECA74D3-34F3-4042-B2FE-421A5B7CC447}"/>
              </a:ext>
            </a:extLst>
          </p:cNvPr>
          <p:cNvSpPr txBox="1"/>
          <p:nvPr/>
        </p:nvSpPr>
        <p:spPr>
          <a:xfrm>
            <a:off x="7606020" y="1986428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black"/>
                </a:solidFill>
                <a:latin typeface="UniCredit"/>
                <a:cs typeface="Arial" charset="0"/>
              </a:rPr>
              <a:t>12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732E197-D8EB-4331-B22A-2A391BF92381}"/>
              </a:ext>
            </a:extLst>
          </p:cNvPr>
          <p:cNvSpPr/>
          <p:nvPr/>
        </p:nvSpPr>
        <p:spPr>
          <a:xfrm>
            <a:off x="8375933" y="1969542"/>
            <a:ext cx="191911" cy="340811"/>
          </a:xfrm>
          <a:prstGeom prst="rect">
            <a:avLst/>
          </a:prstGeom>
          <a:solidFill>
            <a:srgbClr val="C13C2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6A4F1168-AB39-4870-8302-63561AF956A4}"/>
              </a:ext>
            </a:extLst>
          </p:cNvPr>
          <p:cNvSpPr txBox="1"/>
          <p:nvPr/>
        </p:nvSpPr>
        <p:spPr>
          <a:xfrm>
            <a:off x="8014187" y="1991846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white"/>
                </a:solidFill>
                <a:latin typeface="UniCredit"/>
                <a:cs typeface="Arial" charset="0"/>
              </a:rPr>
              <a:t>3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67015666-BC3F-4E8B-804F-2D3F96D117D1}"/>
              </a:ext>
            </a:extLst>
          </p:cNvPr>
          <p:cNvSpPr/>
          <p:nvPr/>
        </p:nvSpPr>
        <p:spPr>
          <a:xfrm>
            <a:off x="2942379" y="4348757"/>
            <a:ext cx="126000" cy="126000"/>
          </a:xfrm>
          <a:prstGeom prst="rect">
            <a:avLst/>
          </a:prstGeom>
          <a:solidFill>
            <a:srgbClr val="244B3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23BA39F1-C867-4309-A332-1BF8988B4A9E}"/>
              </a:ext>
            </a:extLst>
          </p:cNvPr>
          <p:cNvSpPr/>
          <p:nvPr/>
        </p:nvSpPr>
        <p:spPr>
          <a:xfrm>
            <a:off x="4761494" y="4327807"/>
            <a:ext cx="126000" cy="126000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6E507FEC-D7EF-4556-8E47-C3AA7FE494DD}"/>
              </a:ext>
            </a:extLst>
          </p:cNvPr>
          <p:cNvSpPr/>
          <p:nvPr/>
        </p:nvSpPr>
        <p:spPr>
          <a:xfrm>
            <a:off x="2938656" y="4648115"/>
            <a:ext cx="126000" cy="126000"/>
          </a:xfrm>
          <a:prstGeom prst="rect">
            <a:avLst/>
          </a:prstGeom>
          <a:solidFill>
            <a:srgbClr val="C4C4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190150F6-14A9-4E61-9EB4-472948330C63}"/>
              </a:ext>
            </a:extLst>
          </p:cNvPr>
          <p:cNvSpPr/>
          <p:nvPr/>
        </p:nvSpPr>
        <p:spPr>
          <a:xfrm>
            <a:off x="2942379" y="4501887"/>
            <a:ext cx="126000" cy="126000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7B9669F6-7E64-4AD6-A7C5-9842ADB7AA57}"/>
              </a:ext>
            </a:extLst>
          </p:cNvPr>
          <p:cNvSpPr/>
          <p:nvPr/>
        </p:nvSpPr>
        <p:spPr>
          <a:xfrm>
            <a:off x="4772345" y="4501887"/>
            <a:ext cx="126000" cy="126000"/>
          </a:xfrm>
          <a:prstGeom prst="rect">
            <a:avLst/>
          </a:prstGeom>
          <a:solidFill>
            <a:srgbClr val="C13C2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C095E923-F432-49F0-ADDE-D0D1CB3A4A51}"/>
              </a:ext>
            </a:extLst>
          </p:cNvPr>
          <p:cNvSpPr/>
          <p:nvPr/>
        </p:nvSpPr>
        <p:spPr>
          <a:xfrm>
            <a:off x="4772345" y="4676566"/>
            <a:ext cx="126000" cy="126000"/>
          </a:xfrm>
          <a:prstGeom prst="rect">
            <a:avLst/>
          </a:prstGeom>
          <a:solidFill>
            <a:srgbClr val="60606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FA799246-6C27-4EFB-8720-2A9FB903AB0B}"/>
              </a:ext>
            </a:extLst>
          </p:cNvPr>
          <p:cNvSpPr txBox="1"/>
          <p:nvPr/>
        </p:nvSpPr>
        <p:spPr>
          <a:xfrm>
            <a:off x="3005379" y="4248191"/>
            <a:ext cx="34109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black"/>
                </a:solidFill>
                <a:latin typeface="UniCredit"/>
                <a:cs typeface="Arial" charset="0"/>
              </a:rPr>
              <a:t>V</a:t>
            </a:r>
            <a:r>
              <a:rPr lang="de-AT" sz="1100" b="1" dirty="0">
                <a:solidFill>
                  <a:prstClr val="black"/>
                </a:solidFill>
                <a:latin typeface="UniCredit"/>
                <a:cs typeface="Arial" charset="0"/>
              </a:rPr>
              <a:t>ery good                                         rather good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100" b="1" dirty="0">
                <a:solidFill>
                  <a:prstClr val="black"/>
                </a:solidFill>
                <a:latin typeface="UniCredit"/>
                <a:cs typeface="Arial" charset="0"/>
              </a:rPr>
              <a:t>Rather bad                                       very bad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100" b="1" dirty="0">
                <a:solidFill>
                  <a:prstClr val="black"/>
                </a:solidFill>
                <a:latin typeface="UniCredit"/>
                <a:cs typeface="Arial" charset="0"/>
              </a:rPr>
              <a:t>Don‘t know/no data                       no measures taken</a:t>
            </a:r>
          </a:p>
        </p:txBody>
      </p:sp>
      <p:sp>
        <p:nvSpPr>
          <p:cNvPr id="24" name="Content Placeholder 4">
            <a:extLst>
              <a:ext uri="{FF2B5EF4-FFF2-40B4-BE49-F238E27FC236}">
                <a16:creationId xmlns:a16="http://schemas.microsoft.com/office/drawing/2014/main" xmlns="" id="{1F25DB52-A544-4F01-8439-F34A883DE3D6}"/>
              </a:ext>
            </a:extLst>
          </p:cNvPr>
          <p:cNvSpPr txBox="1">
            <a:spLocks/>
          </p:cNvSpPr>
          <p:nvPr/>
        </p:nvSpPr>
        <p:spPr>
          <a:xfrm>
            <a:off x="163921" y="1124924"/>
            <a:ext cx="9093822" cy="5165946"/>
          </a:xfrm>
          <a:prstGeom prst="rect">
            <a:avLst/>
          </a:prstGeom>
        </p:spPr>
        <p:txBody>
          <a:bodyPr/>
          <a:lstStyle>
            <a:lvl1pPr marL="176396" marR="0" indent="-1763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26384" marR="0" indent="-1691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079973" marR="0" indent="-1655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522762" marR="0" indent="-1511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972751" marR="0" indent="-1439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1885809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684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558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433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b="1" dirty="0">
                <a:solidFill>
                  <a:prstClr val="black"/>
                </a:solidFill>
                <a:latin typeface="UniCredit"/>
              </a:rPr>
              <a:t>How well was the Works Council involved in the measures taken during the Corona crisis?</a:t>
            </a: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Average</a:t>
            </a:r>
            <a:r>
              <a:rPr lang="en-US" b="1" dirty="0">
                <a:solidFill>
                  <a:prstClr val="black"/>
                </a:solidFill>
                <a:latin typeface="UniCredit"/>
              </a:rPr>
              <a:t> </a:t>
            </a: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Industry/Commerce                                                                                                                                   </a:t>
            </a: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Trade</a:t>
            </a: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Finance/Insurance </a:t>
            </a: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Health/Social</a:t>
            </a: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endParaRPr lang="en-US" dirty="0">
              <a:solidFill>
                <a:prstClr val="black"/>
              </a:solidFill>
              <a:latin typeface="UniCredit"/>
            </a:endParaRP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endParaRPr lang="en-US" dirty="0">
              <a:solidFill>
                <a:prstClr val="black"/>
              </a:solidFill>
              <a:latin typeface="UniCredit"/>
            </a:endParaRP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b="1" dirty="0">
                <a:solidFill>
                  <a:prstClr val="black"/>
                </a:solidFill>
                <a:latin typeface="UniCredit"/>
              </a:rPr>
              <a:t>During short-time work 25% of companies granted additional payments to employees.</a:t>
            </a: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7911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>
            <a:extLst>
              <a:ext uri="{FF2B5EF4-FFF2-40B4-BE49-F238E27FC236}">
                <a16:creationId xmlns:a16="http://schemas.microsoft.com/office/drawing/2014/main" xmlns="" id="{715242FF-A44C-46F4-BE3B-E2B98FFD7B78}"/>
              </a:ext>
            </a:extLst>
          </p:cNvPr>
          <p:cNvSpPr txBox="1">
            <a:spLocks/>
          </p:cNvSpPr>
          <p:nvPr/>
        </p:nvSpPr>
        <p:spPr>
          <a:xfrm>
            <a:off x="270000" y="188640"/>
            <a:ext cx="8690400" cy="74735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5pPr>
            <a:lvl6pPr marL="342875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6pPr>
            <a:lvl7pPr marL="685749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7pPr>
            <a:lvl8pPr marL="1028624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8pPr>
            <a:lvl9pPr marL="1371498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/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/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>1. Survey - Effects of Home Office on Everyday Work (4)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/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>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UniCredit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1F4FA2F1-131C-403F-B231-09270AC22E8A}"/>
              </a:ext>
            </a:extLst>
          </p:cNvPr>
          <p:cNvSpPr txBox="1">
            <a:spLocks/>
          </p:cNvSpPr>
          <p:nvPr/>
        </p:nvSpPr>
        <p:spPr>
          <a:xfrm>
            <a:off x="84193" y="1105260"/>
            <a:ext cx="9093822" cy="4964466"/>
          </a:xfrm>
          <a:prstGeom prst="rect">
            <a:avLst/>
          </a:prstGeom>
        </p:spPr>
        <p:txBody>
          <a:bodyPr/>
          <a:lstStyle>
            <a:lvl1pPr marL="176396" marR="0" indent="-1763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26384" marR="0" indent="-1691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079973" marR="0" indent="-1655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522762" marR="0" indent="-1511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972751" marR="0" indent="-1439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1885809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684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558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433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75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sz="1500" b="1" dirty="0">
                <a:solidFill>
                  <a:prstClr val="black"/>
                </a:solidFill>
                <a:latin typeface="UniCredit"/>
              </a:rPr>
              <a:t>Perception between work and leisure time diluted and the availability outside working time increased due to home office</a:t>
            </a: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sz="1500" b="1" dirty="0">
                <a:solidFill>
                  <a:prstClr val="black"/>
                </a:solidFill>
                <a:latin typeface="UniCredit"/>
              </a:rPr>
              <a:t> </a:t>
            </a:r>
            <a:r>
              <a:rPr lang="en-US" sz="1500" dirty="0">
                <a:solidFill>
                  <a:prstClr val="black"/>
                </a:solidFill>
                <a:latin typeface="UniCredit"/>
              </a:rPr>
              <a:t>Average </a:t>
            </a:r>
            <a:endParaRPr lang="en-US" sz="1500" b="1" dirty="0">
              <a:solidFill>
                <a:prstClr val="black"/>
              </a:solidFill>
              <a:latin typeface="UniCredit"/>
            </a:endParaRP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sz="1500" dirty="0">
                <a:solidFill>
                  <a:prstClr val="black"/>
                </a:solidFill>
                <a:latin typeface="UniCredit"/>
              </a:rPr>
              <a:t> Industry/Commerce                                           19                       39                                            23                 7        1</a:t>
            </a: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sz="1500" dirty="0">
                <a:solidFill>
                  <a:prstClr val="black"/>
                </a:solidFill>
                <a:latin typeface="UniCredit"/>
              </a:rPr>
              <a:t> Trade</a:t>
            </a: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sz="1500" dirty="0">
                <a:solidFill>
                  <a:prstClr val="black"/>
                </a:solidFill>
                <a:latin typeface="UniCredit"/>
              </a:rPr>
              <a:t> Finance/Insurance</a:t>
            </a: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sz="1500" dirty="0">
                <a:solidFill>
                  <a:prstClr val="black"/>
                </a:solidFill>
                <a:latin typeface="UniCredit"/>
              </a:rPr>
              <a:t> Health/Social</a:t>
            </a:r>
            <a:endParaRPr lang="en-US" sz="1500" b="1" dirty="0">
              <a:solidFill>
                <a:prstClr val="black"/>
              </a:solidFill>
              <a:latin typeface="UniCredit"/>
            </a:endParaRP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sz="1500" b="1" dirty="0">
                <a:solidFill>
                  <a:prstClr val="black"/>
                </a:solidFill>
                <a:latin typeface="UniCredit"/>
              </a:rPr>
              <a:t>Home office phases caused additional workload</a:t>
            </a: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sz="1500" dirty="0">
                <a:solidFill>
                  <a:prstClr val="black"/>
                </a:solidFill>
                <a:latin typeface="UniCredit"/>
              </a:rPr>
              <a:t>Average</a:t>
            </a: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sz="1500" dirty="0">
                <a:solidFill>
                  <a:prstClr val="black"/>
                </a:solidFill>
                <a:latin typeface="UniCredit"/>
              </a:rPr>
              <a:t>Industry/Commerce                                              17                                     37                            25             7          13</a:t>
            </a: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sz="1500" dirty="0">
                <a:solidFill>
                  <a:prstClr val="black"/>
                </a:solidFill>
                <a:latin typeface="UniCredit"/>
              </a:rPr>
              <a:t>Trade</a:t>
            </a: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sz="1500" dirty="0">
                <a:solidFill>
                  <a:prstClr val="black"/>
                </a:solidFill>
                <a:latin typeface="UniCredit"/>
              </a:rPr>
              <a:t>Financial/Insurance</a:t>
            </a: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sz="1500" dirty="0">
                <a:solidFill>
                  <a:prstClr val="black"/>
                </a:solidFill>
                <a:latin typeface="UniCredit"/>
              </a:rPr>
              <a:t>Health/Social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C7A4C71-33B1-439A-9FD3-7FFE63139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74" y="1564986"/>
            <a:ext cx="5060723" cy="3230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19872E2-E531-4949-81D2-AAB40C56C2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761" y="2320140"/>
            <a:ext cx="5075836" cy="3408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9464E8F-FBB9-4704-A649-5A41B80A2F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74" y="2717951"/>
            <a:ext cx="5060723" cy="3534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3712B40-E253-4B9C-BF83-E1EC0F5946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016" y="3117674"/>
            <a:ext cx="5060723" cy="32307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348E7035-F42E-435B-9579-98A3445D5A5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1947" y="3881805"/>
            <a:ext cx="5060724" cy="36825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D999CFDD-55B0-4102-9333-BDA70440B4B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74" y="4675435"/>
            <a:ext cx="5070797" cy="33774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B1CBBB3D-83DC-4A9B-BE33-7353D521BF7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037" y="5050492"/>
            <a:ext cx="5070797" cy="36970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243DD2FA-1EBC-4249-9641-7B515F0FC32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74" y="5445092"/>
            <a:ext cx="5060722" cy="34024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93D299F-F88F-4A6D-B569-9000BF355604}"/>
              </a:ext>
            </a:extLst>
          </p:cNvPr>
          <p:cNvSpPr/>
          <p:nvPr/>
        </p:nvSpPr>
        <p:spPr>
          <a:xfrm>
            <a:off x="3492365" y="1920739"/>
            <a:ext cx="935619" cy="354055"/>
          </a:xfrm>
          <a:prstGeom prst="rect">
            <a:avLst/>
          </a:prstGeom>
          <a:solidFill>
            <a:srgbClr val="C13C2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99E686FA-ABA7-4145-A1EC-98176D2AA07D}"/>
              </a:ext>
            </a:extLst>
          </p:cNvPr>
          <p:cNvSpPr txBox="1"/>
          <p:nvPr/>
        </p:nvSpPr>
        <p:spPr>
          <a:xfrm>
            <a:off x="3542824" y="1969199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white"/>
                </a:solidFill>
                <a:latin typeface="UniCredit"/>
                <a:cs typeface="Arial" charset="0"/>
              </a:rPr>
              <a:t>19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B7B014CF-DB3D-4421-ABE9-7A0FC889EAB2}"/>
              </a:ext>
            </a:extLst>
          </p:cNvPr>
          <p:cNvSpPr/>
          <p:nvPr/>
        </p:nvSpPr>
        <p:spPr>
          <a:xfrm>
            <a:off x="6372200" y="1924703"/>
            <a:ext cx="1174772" cy="348980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595C7758-245B-471F-826F-5BDDFB4579CD}"/>
              </a:ext>
            </a:extLst>
          </p:cNvPr>
          <p:cNvSpPr/>
          <p:nvPr/>
        </p:nvSpPr>
        <p:spPr>
          <a:xfrm>
            <a:off x="7529956" y="1930019"/>
            <a:ext cx="359839" cy="354056"/>
          </a:xfrm>
          <a:prstGeom prst="rect">
            <a:avLst/>
          </a:prstGeom>
          <a:solidFill>
            <a:srgbClr val="244B3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9CA384AF-916B-45D8-8523-9502CA0B5915}"/>
              </a:ext>
            </a:extLst>
          </p:cNvPr>
          <p:cNvSpPr/>
          <p:nvPr/>
        </p:nvSpPr>
        <p:spPr>
          <a:xfrm>
            <a:off x="7889795" y="1922329"/>
            <a:ext cx="639475" cy="340811"/>
          </a:xfrm>
          <a:prstGeom prst="rect">
            <a:avLst/>
          </a:prstGeom>
          <a:solidFill>
            <a:srgbClr val="C4C4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4679670F-B5E6-4AE1-9305-9C83DBCC87C1}"/>
              </a:ext>
            </a:extLst>
          </p:cNvPr>
          <p:cNvSpPr/>
          <p:nvPr/>
        </p:nvSpPr>
        <p:spPr>
          <a:xfrm>
            <a:off x="4427984" y="1925814"/>
            <a:ext cx="1944216" cy="348980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4008F8D9-7AFF-45B7-88E1-1115C4F57B49}"/>
              </a:ext>
            </a:extLst>
          </p:cNvPr>
          <p:cNvSpPr txBox="1"/>
          <p:nvPr/>
        </p:nvSpPr>
        <p:spPr>
          <a:xfrm>
            <a:off x="7257360" y="1969199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white"/>
                </a:solidFill>
                <a:latin typeface="UniCredit"/>
                <a:cs typeface="Arial" charset="0"/>
              </a:rPr>
              <a:t>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EA54AF0B-C23E-4364-B54D-8582207D464B}"/>
              </a:ext>
            </a:extLst>
          </p:cNvPr>
          <p:cNvSpPr txBox="1"/>
          <p:nvPr/>
        </p:nvSpPr>
        <p:spPr>
          <a:xfrm>
            <a:off x="6501885" y="1945381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white"/>
                </a:solidFill>
                <a:latin typeface="UniCredit"/>
                <a:cs typeface="Arial" charset="0"/>
              </a:rPr>
              <a:t>23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976F38A6-173F-4404-B08E-D584AAC3A564}"/>
              </a:ext>
            </a:extLst>
          </p:cNvPr>
          <p:cNvSpPr txBox="1"/>
          <p:nvPr/>
        </p:nvSpPr>
        <p:spPr>
          <a:xfrm>
            <a:off x="4936143" y="1964104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black"/>
                </a:solidFill>
                <a:latin typeface="UniCredit"/>
                <a:cs typeface="Arial" charset="0"/>
              </a:rPr>
              <a:t>39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E2DA50D6-BCE7-4AAD-8CF9-EB5445F03009}"/>
              </a:ext>
            </a:extLst>
          </p:cNvPr>
          <p:cNvSpPr txBox="1"/>
          <p:nvPr/>
        </p:nvSpPr>
        <p:spPr>
          <a:xfrm>
            <a:off x="7751832" y="1960853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black"/>
                </a:solidFill>
                <a:latin typeface="UniCredit"/>
                <a:cs typeface="Arial" charset="0"/>
              </a:rPr>
              <a:t>13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2C0C9C72-D2F8-476D-AF50-8EDB78ED3D3F}"/>
              </a:ext>
            </a:extLst>
          </p:cNvPr>
          <p:cNvSpPr/>
          <p:nvPr/>
        </p:nvSpPr>
        <p:spPr>
          <a:xfrm>
            <a:off x="3501947" y="4292229"/>
            <a:ext cx="850812" cy="340811"/>
          </a:xfrm>
          <a:prstGeom prst="rect">
            <a:avLst/>
          </a:prstGeom>
          <a:solidFill>
            <a:srgbClr val="C13C2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58D073D7-C398-4EFC-AEBF-5D2CA8D2CD57}"/>
              </a:ext>
            </a:extLst>
          </p:cNvPr>
          <p:cNvSpPr/>
          <p:nvPr/>
        </p:nvSpPr>
        <p:spPr>
          <a:xfrm>
            <a:off x="4352759" y="4293563"/>
            <a:ext cx="1847534" cy="340811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6E7746EC-A7CA-4B6C-AF47-6A4C0985EF66}"/>
              </a:ext>
            </a:extLst>
          </p:cNvPr>
          <p:cNvSpPr/>
          <p:nvPr/>
        </p:nvSpPr>
        <p:spPr>
          <a:xfrm>
            <a:off x="6200293" y="4292363"/>
            <a:ext cx="1302386" cy="340811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2AD58A8E-6E4B-4D3B-9858-360D98D896D5}"/>
              </a:ext>
            </a:extLst>
          </p:cNvPr>
          <p:cNvSpPr txBox="1"/>
          <p:nvPr/>
        </p:nvSpPr>
        <p:spPr>
          <a:xfrm>
            <a:off x="3469192" y="4303018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white"/>
                </a:solidFill>
                <a:latin typeface="UniCredit"/>
                <a:cs typeface="Arial" charset="0"/>
              </a:rPr>
              <a:t>17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D0D380FF-F3DC-4CB0-B382-232FFB2C0DB6}"/>
              </a:ext>
            </a:extLst>
          </p:cNvPr>
          <p:cNvSpPr txBox="1"/>
          <p:nvPr/>
        </p:nvSpPr>
        <p:spPr>
          <a:xfrm>
            <a:off x="4813890" y="4299049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black"/>
                </a:solidFill>
                <a:latin typeface="UniCredit"/>
                <a:cs typeface="Arial" charset="0"/>
              </a:rPr>
              <a:t>37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382A5DA9-D15E-4DA5-8767-A0944359D12B}"/>
              </a:ext>
            </a:extLst>
          </p:cNvPr>
          <p:cNvSpPr txBox="1"/>
          <p:nvPr/>
        </p:nvSpPr>
        <p:spPr>
          <a:xfrm>
            <a:off x="6424375" y="4316441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white"/>
                </a:solidFill>
                <a:latin typeface="UniCredit"/>
                <a:cs typeface="Arial" charset="0"/>
              </a:rPr>
              <a:t>25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4DF7496F-1904-440F-BF97-B9E5E1480BFA}"/>
              </a:ext>
            </a:extLst>
          </p:cNvPr>
          <p:cNvSpPr/>
          <p:nvPr/>
        </p:nvSpPr>
        <p:spPr>
          <a:xfrm>
            <a:off x="7498432" y="4290438"/>
            <a:ext cx="359839" cy="340811"/>
          </a:xfrm>
          <a:prstGeom prst="rect">
            <a:avLst/>
          </a:prstGeom>
          <a:solidFill>
            <a:srgbClr val="244B3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58DF8A66-2362-4A1E-A809-2CB4B9A3FE61}"/>
              </a:ext>
            </a:extLst>
          </p:cNvPr>
          <p:cNvSpPr txBox="1"/>
          <p:nvPr/>
        </p:nvSpPr>
        <p:spPr>
          <a:xfrm>
            <a:off x="7215080" y="4314516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white"/>
                </a:solidFill>
                <a:latin typeface="UniCredit"/>
                <a:cs typeface="Arial" charset="0"/>
              </a:rPr>
              <a:t>7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91EAA613-6004-42BC-9BDC-A16D246BA790}"/>
              </a:ext>
            </a:extLst>
          </p:cNvPr>
          <p:cNvSpPr/>
          <p:nvPr/>
        </p:nvSpPr>
        <p:spPr>
          <a:xfrm>
            <a:off x="7863513" y="4291690"/>
            <a:ext cx="665757" cy="326886"/>
          </a:xfrm>
          <a:prstGeom prst="rect">
            <a:avLst/>
          </a:prstGeom>
          <a:solidFill>
            <a:srgbClr val="C4C4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D7F03FB0-CE71-4A1D-BF36-5D494B265950}"/>
              </a:ext>
            </a:extLst>
          </p:cNvPr>
          <p:cNvSpPr txBox="1"/>
          <p:nvPr/>
        </p:nvSpPr>
        <p:spPr>
          <a:xfrm>
            <a:off x="7769988" y="4318595"/>
            <a:ext cx="9154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300" b="1" dirty="0">
                <a:solidFill>
                  <a:prstClr val="black"/>
                </a:solidFill>
                <a:latin typeface="UniCredit"/>
                <a:cs typeface="Arial" charset="0"/>
              </a:rPr>
              <a:t>13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DFED4B68-045E-4D9A-8E26-CBDD4472193A}"/>
              </a:ext>
            </a:extLst>
          </p:cNvPr>
          <p:cNvSpPr/>
          <p:nvPr/>
        </p:nvSpPr>
        <p:spPr>
          <a:xfrm>
            <a:off x="1847789" y="5931311"/>
            <a:ext cx="126000" cy="126000"/>
          </a:xfrm>
          <a:prstGeom prst="rect">
            <a:avLst/>
          </a:prstGeom>
          <a:solidFill>
            <a:srgbClr val="C13C2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E21F56CB-89FE-4B9B-81E4-3D35160C7430}"/>
              </a:ext>
            </a:extLst>
          </p:cNvPr>
          <p:cNvSpPr/>
          <p:nvPr/>
        </p:nvSpPr>
        <p:spPr>
          <a:xfrm>
            <a:off x="7688832" y="5911908"/>
            <a:ext cx="126000" cy="126000"/>
          </a:xfrm>
          <a:prstGeom prst="rect">
            <a:avLst/>
          </a:prstGeom>
          <a:solidFill>
            <a:srgbClr val="C4C4C4"/>
          </a:solidFill>
          <a:ln w="3175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5F445191-E95E-4307-B13C-8E1827F7D999}"/>
              </a:ext>
            </a:extLst>
          </p:cNvPr>
          <p:cNvSpPr txBox="1"/>
          <p:nvPr/>
        </p:nvSpPr>
        <p:spPr>
          <a:xfrm>
            <a:off x="1910789" y="5852109"/>
            <a:ext cx="8262233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black"/>
                </a:solidFill>
                <a:latin typeface="UniCredit"/>
                <a:cs typeface="Arial" charset="0"/>
              </a:rPr>
              <a:t>definitely agree               rather agree                 rather disagree                  definitely disagree                      don’t know/no answer                </a:t>
            </a:r>
            <a:endParaRPr lang="de-AT" sz="1100" b="1" dirty="0">
              <a:solidFill>
                <a:prstClr val="black"/>
              </a:solidFill>
              <a:latin typeface="UniCredit"/>
              <a:cs typeface="Arial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B8E0F00E-6B39-41E7-96F8-9EBEC87CE84F}"/>
              </a:ext>
            </a:extLst>
          </p:cNvPr>
          <p:cNvSpPr/>
          <p:nvPr/>
        </p:nvSpPr>
        <p:spPr>
          <a:xfrm>
            <a:off x="3249000" y="5919914"/>
            <a:ext cx="126000" cy="126000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9368B4EC-8D5C-4846-8FD9-3FA02BF3B184}"/>
              </a:ext>
            </a:extLst>
          </p:cNvPr>
          <p:cNvSpPr/>
          <p:nvPr/>
        </p:nvSpPr>
        <p:spPr>
          <a:xfrm>
            <a:off x="4505104" y="5943725"/>
            <a:ext cx="126000" cy="126000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8CFA05A2-8036-4FD7-AF16-D5993C260CD0}"/>
              </a:ext>
            </a:extLst>
          </p:cNvPr>
          <p:cNvSpPr/>
          <p:nvPr/>
        </p:nvSpPr>
        <p:spPr>
          <a:xfrm>
            <a:off x="5912739" y="5931311"/>
            <a:ext cx="126000" cy="126000"/>
          </a:xfrm>
          <a:prstGeom prst="rect">
            <a:avLst/>
          </a:prstGeom>
          <a:solidFill>
            <a:srgbClr val="244B3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3835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>
            <a:extLst>
              <a:ext uri="{FF2B5EF4-FFF2-40B4-BE49-F238E27FC236}">
                <a16:creationId xmlns:a16="http://schemas.microsoft.com/office/drawing/2014/main" xmlns="" id="{95F7FD0B-BA9A-4D16-8762-5A7525D48DCF}"/>
              </a:ext>
            </a:extLst>
          </p:cNvPr>
          <p:cNvSpPr txBox="1">
            <a:spLocks/>
          </p:cNvSpPr>
          <p:nvPr/>
        </p:nvSpPr>
        <p:spPr>
          <a:xfrm>
            <a:off x="270000" y="188640"/>
            <a:ext cx="8690400" cy="74735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5pPr>
            <a:lvl6pPr marL="342875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6pPr>
            <a:lvl7pPr marL="685749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7pPr>
            <a:lvl8pPr marL="1028624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8pPr>
            <a:lvl9pPr marL="1371498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/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/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>1. Survey - Changes in Companies During the Crisis (5)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/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>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UniCredit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686D61A8-431E-4025-9054-1E0E1DBBD34A}"/>
              </a:ext>
            </a:extLst>
          </p:cNvPr>
          <p:cNvSpPr txBox="1">
            <a:spLocks/>
          </p:cNvSpPr>
          <p:nvPr/>
        </p:nvSpPr>
        <p:spPr>
          <a:xfrm>
            <a:off x="77935" y="1230916"/>
            <a:ext cx="9093822" cy="5040560"/>
          </a:xfrm>
          <a:prstGeom prst="rect">
            <a:avLst/>
          </a:prstGeom>
        </p:spPr>
        <p:txBody>
          <a:bodyPr/>
          <a:lstStyle>
            <a:lvl1pPr marL="176396" marR="0" indent="-1763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26384" marR="0" indent="-1691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079973" marR="0" indent="-1655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522762" marR="0" indent="-1511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972751" marR="0" indent="-1439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1885809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684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558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433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75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Work pressure                                                                                           42               49                 8</a:t>
            </a:r>
          </a:p>
          <a:p>
            <a:pPr marL="0" indent="0">
              <a:lnSpc>
                <a:spcPct val="75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Work climate                                                                                            32                49                20</a:t>
            </a:r>
          </a:p>
          <a:p>
            <a:pPr marL="0" indent="0">
              <a:lnSpc>
                <a:spcPct val="125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                                                                                     </a:t>
            </a:r>
          </a:p>
          <a:p>
            <a:pPr marL="0" indent="0">
              <a:lnSpc>
                <a:spcPct val="125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                                                                                                              </a:t>
            </a:r>
          </a:p>
          <a:p>
            <a:pPr marL="0" indent="0">
              <a:lnSpc>
                <a:spcPct val="125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                                                                                                                 </a:t>
            </a:r>
          </a:p>
          <a:p>
            <a:pPr marL="0" indent="0">
              <a:lnSpc>
                <a:spcPct val="125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                                                                                                         </a:t>
            </a:r>
          </a:p>
          <a:p>
            <a:pPr marL="0" indent="0">
              <a:lnSpc>
                <a:spcPct val="125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                                                                                                           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1B7E97B-3045-428B-A84F-138618D57316}"/>
              </a:ext>
            </a:extLst>
          </p:cNvPr>
          <p:cNvSpPr/>
          <p:nvPr/>
        </p:nvSpPr>
        <p:spPr>
          <a:xfrm>
            <a:off x="3361171" y="1109276"/>
            <a:ext cx="1741281" cy="396388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3A02F25-E7D9-4495-ACE3-8DADC1FAF0A0}"/>
              </a:ext>
            </a:extLst>
          </p:cNvPr>
          <p:cNvSpPr txBox="1"/>
          <p:nvPr/>
        </p:nvSpPr>
        <p:spPr>
          <a:xfrm>
            <a:off x="64051" y="1954574"/>
            <a:ext cx="32437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600" dirty="0">
                <a:solidFill>
                  <a:prstClr val="black"/>
                </a:solidFill>
                <a:latin typeface="UniCredit"/>
                <a:cs typeface="Arial" charset="0"/>
              </a:rPr>
              <a:t>Operational constraints/ necessity </a:t>
            </a:r>
            <a:r>
              <a:rPr lang="en-US" sz="1600" dirty="0">
                <a:solidFill>
                  <a:prstClr val="black"/>
                </a:solidFill>
                <a:latin typeface="UniCredit"/>
                <a:cs typeface="Arial" charset="0"/>
              </a:rPr>
              <a:t>(e.g. overtime, availability)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62812DE-2AE5-4F9A-BFA5-670D1812A70E}"/>
              </a:ext>
            </a:extLst>
          </p:cNvPr>
          <p:cNvSpPr txBox="1"/>
          <p:nvPr/>
        </p:nvSpPr>
        <p:spPr>
          <a:xfrm>
            <a:off x="64051" y="2602421"/>
            <a:ext cx="32437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600" dirty="0">
                <a:solidFill>
                  <a:prstClr val="black"/>
                </a:solidFill>
                <a:latin typeface="UniCredit"/>
                <a:cs typeface="Arial" charset="0"/>
              </a:rPr>
              <a:t>Communication within the company </a:t>
            </a:r>
            <a:r>
              <a:rPr lang="en-US" sz="1600" dirty="0">
                <a:solidFill>
                  <a:prstClr val="black"/>
                </a:solidFill>
                <a:latin typeface="UniCredit"/>
                <a:cs typeface="Arial" charset="0"/>
              </a:rPr>
              <a:t>(e.g. with superiors, colleagues)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de-AT" sz="1600" dirty="0">
              <a:solidFill>
                <a:prstClr val="black"/>
              </a:solidFill>
              <a:latin typeface="UniCredit"/>
              <a:cs typeface="Arial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53805B0-C9B9-42BB-81FC-69E5B648CB00}"/>
              </a:ext>
            </a:extLst>
          </p:cNvPr>
          <p:cNvSpPr txBox="1"/>
          <p:nvPr/>
        </p:nvSpPr>
        <p:spPr>
          <a:xfrm>
            <a:off x="79264" y="3667832"/>
            <a:ext cx="34563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600" dirty="0">
                <a:solidFill>
                  <a:prstClr val="black"/>
                </a:solidFill>
                <a:latin typeface="UniCredit"/>
                <a:cs typeface="Arial" charset="0"/>
              </a:rPr>
              <a:t>Self-determined flexibility (Workplace/time and content)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de-AT" sz="1600" dirty="0">
              <a:solidFill>
                <a:prstClr val="black"/>
              </a:solidFill>
              <a:latin typeface="UniCredit"/>
              <a:cs typeface="Aria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286846-4288-48AE-B246-84C6F480B4E4}"/>
              </a:ext>
            </a:extLst>
          </p:cNvPr>
          <p:cNvSpPr txBox="1"/>
          <p:nvPr/>
        </p:nvSpPr>
        <p:spPr>
          <a:xfrm>
            <a:off x="64051" y="4258323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UniCredit"/>
                <a:cs typeface="Arial" charset="0"/>
              </a:rPr>
              <a:t>Communication between Employees and Works Council </a:t>
            </a:r>
            <a:endParaRPr lang="de-AT" sz="1600" dirty="0">
              <a:solidFill>
                <a:prstClr val="black"/>
              </a:solidFill>
              <a:latin typeface="UniCredit"/>
              <a:cs typeface="Arial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D0F8ECC-4A86-4B7D-BA90-503DB4E9E5AB}"/>
              </a:ext>
            </a:extLst>
          </p:cNvPr>
          <p:cNvSpPr txBox="1"/>
          <p:nvPr/>
        </p:nvSpPr>
        <p:spPr>
          <a:xfrm>
            <a:off x="79691" y="4862352"/>
            <a:ext cx="3212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UniCredit"/>
                <a:cs typeface="Arial" charset="0"/>
              </a:rPr>
              <a:t>Communication outside of the company (e.g. suppliers, customers)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de-AT" sz="1600" dirty="0">
              <a:solidFill>
                <a:prstClr val="black"/>
              </a:solidFill>
              <a:latin typeface="UniCredit"/>
              <a:cs typeface="Arial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9F075B44-47AB-464D-9F48-FC07E1A72131}"/>
              </a:ext>
            </a:extLst>
          </p:cNvPr>
          <p:cNvSpPr/>
          <p:nvPr/>
        </p:nvSpPr>
        <p:spPr>
          <a:xfrm>
            <a:off x="5095657" y="1111155"/>
            <a:ext cx="2179211" cy="392187"/>
          </a:xfrm>
          <a:prstGeom prst="rect">
            <a:avLst/>
          </a:prstGeom>
          <a:solidFill>
            <a:srgbClr val="C4C4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CA466E8-57F3-4C57-91B7-BA3EFA956DE8}"/>
              </a:ext>
            </a:extLst>
          </p:cNvPr>
          <p:cNvSpPr/>
          <p:nvPr/>
        </p:nvSpPr>
        <p:spPr>
          <a:xfrm>
            <a:off x="3827304" y="1612232"/>
            <a:ext cx="1285271" cy="398303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5D8A6C0-26E7-43CF-84D7-CD5249F55CF7}"/>
              </a:ext>
            </a:extLst>
          </p:cNvPr>
          <p:cNvSpPr/>
          <p:nvPr/>
        </p:nvSpPr>
        <p:spPr>
          <a:xfrm>
            <a:off x="4360598" y="2648729"/>
            <a:ext cx="917614" cy="427378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20A0CBD8-7BEF-4B90-979E-80156A6478E7}"/>
              </a:ext>
            </a:extLst>
          </p:cNvPr>
          <p:cNvSpPr/>
          <p:nvPr/>
        </p:nvSpPr>
        <p:spPr>
          <a:xfrm>
            <a:off x="3722164" y="2109961"/>
            <a:ext cx="1132265" cy="423974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710FEE7-F668-4F06-8798-B1A0DAA9F792}"/>
              </a:ext>
            </a:extLst>
          </p:cNvPr>
          <p:cNvSpPr/>
          <p:nvPr/>
        </p:nvSpPr>
        <p:spPr>
          <a:xfrm>
            <a:off x="5157336" y="5298104"/>
            <a:ext cx="357953" cy="407454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192E4BA5-33A4-4952-BADF-11C3C0BFC254}"/>
              </a:ext>
            </a:extLst>
          </p:cNvPr>
          <p:cNvSpPr/>
          <p:nvPr/>
        </p:nvSpPr>
        <p:spPr>
          <a:xfrm>
            <a:off x="4385552" y="3175892"/>
            <a:ext cx="830440" cy="415945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431B081E-A944-4294-931F-826883C921EC}"/>
              </a:ext>
            </a:extLst>
          </p:cNvPr>
          <p:cNvSpPr/>
          <p:nvPr/>
        </p:nvSpPr>
        <p:spPr>
          <a:xfrm>
            <a:off x="4423661" y="4757165"/>
            <a:ext cx="512517" cy="414203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C36AEEFA-300A-4337-A433-C389A8DAFD88}"/>
              </a:ext>
            </a:extLst>
          </p:cNvPr>
          <p:cNvSpPr/>
          <p:nvPr/>
        </p:nvSpPr>
        <p:spPr>
          <a:xfrm>
            <a:off x="4679920" y="4219188"/>
            <a:ext cx="617591" cy="425875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74891D9E-A45E-4437-BBC9-B5EFCBD9FA02}"/>
              </a:ext>
            </a:extLst>
          </p:cNvPr>
          <p:cNvSpPr/>
          <p:nvPr/>
        </p:nvSpPr>
        <p:spPr>
          <a:xfrm>
            <a:off x="4416518" y="3695816"/>
            <a:ext cx="766692" cy="416804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752BF7DD-89FC-48B4-83E9-F51A3A91D512}"/>
              </a:ext>
            </a:extLst>
          </p:cNvPr>
          <p:cNvSpPr txBox="1"/>
          <p:nvPr/>
        </p:nvSpPr>
        <p:spPr>
          <a:xfrm>
            <a:off x="3770004" y="1120763"/>
            <a:ext cx="915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600" b="1" dirty="0">
                <a:solidFill>
                  <a:prstClr val="black"/>
                </a:solidFill>
                <a:latin typeface="UniCredit"/>
                <a:cs typeface="Arial" charset="0"/>
              </a:rPr>
              <a:t>42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1F7A4C65-B303-4A84-8C5D-E818D1C5087C}"/>
              </a:ext>
            </a:extLst>
          </p:cNvPr>
          <p:cNvSpPr/>
          <p:nvPr/>
        </p:nvSpPr>
        <p:spPr>
          <a:xfrm>
            <a:off x="7273452" y="1097076"/>
            <a:ext cx="466958" cy="411770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4D8DAF4B-CF2B-436C-BF14-AF8EC750E5DD}"/>
              </a:ext>
            </a:extLst>
          </p:cNvPr>
          <p:cNvSpPr txBox="1"/>
          <p:nvPr/>
        </p:nvSpPr>
        <p:spPr>
          <a:xfrm>
            <a:off x="7054517" y="1129059"/>
            <a:ext cx="915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600" b="1" dirty="0">
                <a:solidFill>
                  <a:prstClr val="white"/>
                </a:solidFill>
                <a:latin typeface="UniCredit"/>
                <a:cs typeface="Arial" charset="0"/>
              </a:rPr>
              <a:t>8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BD9D7C99-5923-4F6C-8A8C-5DBFE12A0AE4}"/>
              </a:ext>
            </a:extLst>
          </p:cNvPr>
          <p:cNvSpPr txBox="1"/>
          <p:nvPr/>
        </p:nvSpPr>
        <p:spPr>
          <a:xfrm>
            <a:off x="4036315" y="1642717"/>
            <a:ext cx="915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b="1" dirty="0">
                <a:solidFill>
                  <a:prstClr val="black"/>
                </a:solidFill>
                <a:latin typeface="UniCredit"/>
                <a:cs typeface="Arial" charset="0"/>
              </a:rPr>
              <a:t>32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EC770765-9FD9-4D43-81AE-E277DA81F912}"/>
              </a:ext>
            </a:extLst>
          </p:cNvPr>
          <p:cNvSpPr txBox="1"/>
          <p:nvPr/>
        </p:nvSpPr>
        <p:spPr>
          <a:xfrm>
            <a:off x="64051" y="5441320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UniCredit"/>
                <a:cs typeface="Arial" charset="0"/>
              </a:rPr>
              <a:t>Digitalization (e.g. equipment with end devices, software) </a:t>
            </a:r>
            <a:endParaRPr lang="de-AT" sz="1600" dirty="0">
              <a:solidFill>
                <a:prstClr val="black"/>
              </a:solidFill>
              <a:latin typeface="UniCredit"/>
              <a:cs typeface="Arial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CF7A67B0-5FE8-4E13-AE64-D16D06FC2233}"/>
              </a:ext>
            </a:extLst>
          </p:cNvPr>
          <p:cNvSpPr txBox="1"/>
          <p:nvPr/>
        </p:nvSpPr>
        <p:spPr>
          <a:xfrm>
            <a:off x="5736222" y="1126130"/>
            <a:ext cx="915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600" b="1" dirty="0">
                <a:solidFill>
                  <a:prstClr val="black"/>
                </a:solidFill>
                <a:latin typeface="UniCredit"/>
                <a:cs typeface="Arial" charset="0"/>
              </a:rPr>
              <a:t>49</a:t>
            </a:r>
            <a:endParaRPr lang="de-AT" sz="1300" b="1" dirty="0">
              <a:solidFill>
                <a:prstClr val="black"/>
              </a:solidFill>
              <a:latin typeface="UniCredit"/>
              <a:cs typeface="Arial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EB640B25-9ADE-484E-90AB-2288D0C0E2E3}"/>
              </a:ext>
            </a:extLst>
          </p:cNvPr>
          <p:cNvSpPr/>
          <p:nvPr/>
        </p:nvSpPr>
        <p:spPr>
          <a:xfrm>
            <a:off x="7498675" y="2112452"/>
            <a:ext cx="521131" cy="423468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85F45E84-2BDC-4AD6-A580-21D59FEB5AD7}"/>
              </a:ext>
            </a:extLst>
          </p:cNvPr>
          <p:cNvSpPr/>
          <p:nvPr/>
        </p:nvSpPr>
        <p:spPr>
          <a:xfrm>
            <a:off x="7253951" y="1612105"/>
            <a:ext cx="760565" cy="398303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159EF624-2341-4661-800A-8B9328D215F8}"/>
              </a:ext>
            </a:extLst>
          </p:cNvPr>
          <p:cNvSpPr/>
          <p:nvPr/>
        </p:nvSpPr>
        <p:spPr>
          <a:xfrm>
            <a:off x="7086781" y="2649205"/>
            <a:ext cx="1519741" cy="433303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BAF526DE-16D5-4A3F-80B3-5BF3CAC48DA3}"/>
              </a:ext>
            </a:extLst>
          </p:cNvPr>
          <p:cNvSpPr/>
          <p:nvPr/>
        </p:nvSpPr>
        <p:spPr>
          <a:xfrm>
            <a:off x="7246782" y="3688362"/>
            <a:ext cx="1315419" cy="431143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E43D7F33-9111-496D-ACCA-D46D7E8155DE}"/>
              </a:ext>
            </a:extLst>
          </p:cNvPr>
          <p:cNvSpPr/>
          <p:nvPr/>
        </p:nvSpPr>
        <p:spPr>
          <a:xfrm>
            <a:off x="5102459" y="1614418"/>
            <a:ext cx="2158867" cy="392187"/>
          </a:xfrm>
          <a:prstGeom prst="rect">
            <a:avLst/>
          </a:prstGeom>
          <a:solidFill>
            <a:srgbClr val="C4C4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BD366F22-20A0-44C0-9D93-B024247C27A2}"/>
              </a:ext>
            </a:extLst>
          </p:cNvPr>
          <p:cNvSpPr/>
          <p:nvPr/>
        </p:nvSpPr>
        <p:spPr>
          <a:xfrm>
            <a:off x="5263323" y="2648729"/>
            <a:ext cx="1833349" cy="433304"/>
          </a:xfrm>
          <a:prstGeom prst="rect">
            <a:avLst/>
          </a:prstGeom>
          <a:solidFill>
            <a:srgbClr val="C4C4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D4C26CC4-2871-41F2-B3C8-EC2CFE5F685F}"/>
              </a:ext>
            </a:extLst>
          </p:cNvPr>
          <p:cNvSpPr/>
          <p:nvPr/>
        </p:nvSpPr>
        <p:spPr>
          <a:xfrm>
            <a:off x="4851354" y="2106030"/>
            <a:ext cx="2657891" cy="430939"/>
          </a:xfrm>
          <a:prstGeom prst="rect">
            <a:avLst/>
          </a:prstGeom>
          <a:solidFill>
            <a:srgbClr val="C4C4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95B1862-2EAF-4B0D-AC35-8F8A8C88C7B0}"/>
              </a:ext>
            </a:extLst>
          </p:cNvPr>
          <p:cNvSpPr/>
          <p:nvPr/>
        </p:nvSpPr>
        <p:spPr>
          <a:xfrm>
            <a:off x="4937490" y="4757166"/>
            <a:ext cx="2462039" cy="414203"/>
          </a:xfrm>
          <a:prstGeom prst="rect">
            <a:avLst/>
          </a:prstGeom>
          <a:solidFill>
            <a:srgbClr val="C4C4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E187077E-9047-489E-BF3F-F817CAE24FD6}"/>
              </a:ext>
            </a:extLst>
          </p:cNvPr>
          <p:cNvSpPr/>
          <p:nvPr/>
        </p:nvSpPr>
        <p:spPr>
          <a:xfrm>
            <a:off x="5178337" y="3695816"/>
            <a:ext cx="2068445" cy="419393"/>
          </a:xfrm>
          <a:prstGeom prst="rect">
            <a:avLst/>
          </a:prstGeom>
          <a:solidFill>
            <a:srgbClr val="C4C4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1620EE57-4A20-4AAE-ADDD-269D1AEA71DA}"/>
              </a:ext>
            </a:extLst>
          </p:cNvPr>
          <p:cNvSpPr/>
          <p:nvPr/>
        </p:nvSpPr>
        <p:spPr>
          <a:xfrm>
            <a:off x="5297870" y="4214863"/>
            <a:ext cx="1741281" cy="433118"/>
          </a:xfrm>
          <a:prstGeom prst="rect">
            <a:avLst/>
          </a:prstGeom>
          <a:solidFill>
            <a:srgbClr val="C4C4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269E594A-73DD-4C4D-BEC4-4A371602147E}"/>
              </a:ext>
            </a:extLst>
          </p:cNvPr>
          <p:cNvSpPr txBox="1"/>
          <p:nvPr/>
        </p:nvSpPr>
        <p:spPr>
          <a:xfrm>
            <a:off x="5706257" y="1658706"/>
            <a:ext cx="915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600" b="1" dirty="0">
                <a:solidFill>
                  <a:prstClr val="black"/>
                </a:solidFill>
                <a:latin typeface="UniCredit"/>
                <a:cs typeface="Arial" charset="0"/>
              </a:rPr>
              <a:t>49</a:t>
            </a:r>
            <a:endParaRPr lang="de-AT" sz="1300" b="1" dirty="0">
              <a:solidFill>
                <a:prstClr val="black"/>
              </a:solidFill>
              <a:latin typeface="UniCredit"/>
              <a:cs typeface="Arial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88BD9BA5-38DD-4309-8F4F-4613AB95ADEF}"/>
              </a:ext>
            </a:extLst>
          </p:cNvPr>
          <p:cNvSpPr/>
          <p:nvPr/>
        </p:nvSpPr>
        <p:spPr>
          <a:xfrm>
            <a:off x="5186880" y="5326920"/>
            <a:ext cx="29527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prstClr val="black"/>
                </a:solidFill>
                <a:latin typeface="UniCredit"/>
                <a:cs typeface="Arial" charset="0"/>
              </a:rPr>
              <a:t>6</a:t>
            </a:r>
            <a:endParaRPr lang="de-AT" sz="1600" b="1" dirty="0">
              <a:solidFill>
                <a:prstClr val="black"/>
              </a:solidFill>
              <a:latin typeface="UniCredit"/>
              <a:cs typeface="Arial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8F431014-3DCF-493A-BA8C-138E921EF006}"/>
              </a:ext>
            </a:extLst>
          </p:cNvPr>
          <p:cNvSpPr txBox="1"/>
          <p:nvPr/>
        </p:nvSpPr>
        <p:spPr>
          <a:xfrm>
            <a:off x="7164288" y="1647992"/>
            <a:ext cx="915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600" b="1" dirty="0">
                <a:solidFill>
                  <a:prstClr val="white"/>
                </a:solidFill>
                <a:latin typeface="UniCredit"/>
                <a:cs typeface="Arial" charset="0"/>
              </a:rPr>
              <a:t>20</a:t>
            </a:r>
            <a:endParaRPr lang="de-AT" sz="1300" b="1" dirty="0">
              <a:solidFill>
                <a:prstClr val="white"/>
              </a:solidFill>
              <a:latin typeface="UniCredit"/>
              <a:cs typeface="Arial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5A2E09F1-16B3-4462-A5BC-4202B6AC1C34}"/>
              </a:ext>
            </a:extLst>
          </p:cNvPr>
          <p:cNvSpPr/>
          <p:nvPr/>
        </p:nvSpPr>
        <p:spPr>
          <a:xfrm>
            <a:off x="4590740" y="3220640"/>
            <a:ext cx="4058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prstClr val="black"/>
                </a:solidFill>
                <a:latin typeface="UniCredit"/>
                <a:cs typeface="Arial" charset="0"/>
              </a:rPr>
              <a:t>1</a:t>
            </a:r>
            <a:r>
              <a:rPr lang="de-AT" sz="1600" b="1" dirty="0">
                <a:solidFill>
                  <a:prstClr val="black"/>
                </a:solidFill>
                <a:latin typeface="UniCredit"/>
                <a:cs typeface="Arial" charset="0"/>
              </a:rPr>
              <a:t>8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56F5ABA7-6EE6-42BF-99E7-94307FC68DA0}"/>
              </a:ext>
            </a:extLst>
          </p:cNvPr>
          <p:cNvSpPr/>
          <p:nvPr/>
        </p:nvSpPr>
        <p:spPr>
          <a:xfrm>
            <a:off x="4584300" y="2658364"/>
            <a:ext cx="4058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prstClr val="black"/>
                </a:solidFill>
                <a:latin typeface="UniCredit"/>
                <a:cs typeface="Arial" charset="0"/>
              </a:rPr>
              <a:t>1</a:t>
            </a:r>
            <a:r>
              <a:rPr lang="de-AT" sz="1600" b="1" dirty="0">
                <a:solidFill>
                  <a:prstClr val="black"/>
                </a:solidFill>
                <a:latin typeface="UniCredit"/>
                <a:cs typeface="Arial" charset="0"/>
              </a:rPr>
              <a:t>9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89E671F5-AF39-4352-AD81-82548CE4B37F}"/>
              </a:ext>
            </a:extLst>
          </p:cNvPr>
          <p:cNvSpPr/>
          <p:nvPr/>
        </p:nvSpPr>
        <p:spPr>
          <a:xfrm>
            <a:off x="5977359" y="2667763"/>
            <a:ext cx="4058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prstClr val="black"/>
                </a:solidFill>
                <a:latin typeface="UniCredit"/>
                <a:cs typeface="Arial" charset="0"/>
              </a:rPr>
              <a:t>4</a:t>
            </a:r>
            <a:r>
              <a:rPr lang="de-AT" sz="1600" b="1" dirty="0">
                <a:solidFill>
                  <a:prstClr val="black"/>
                </a:solidFill>
                <a:latin typeface="UniCredit"/>
                <a:cs typeface="Arial" charset="0"/>
              </a:rPr>
              <a:t>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7B5610C4-1F83-43BB-AD57-5DE075260BBC}"/>
              </a:ext>
            </a:extLst>
          </p:cNvPr>
          <p:cNvSpPr/>
          <p:nvPr/>
        </p:nvSpPr>
        <p:spPr>
          <a:xfrm>
            <a:off x="4083320" y="2154342"/>
            <a:ext cx="4058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600" b="1" dirty="0">
                <a:solidFill>
                  <a:prstClr val="black"/>
                </a:solidFill>
                <a:latin typeface="UniCredit"/>
                <a:cs typeface="Arial" charset="0"/>
              </a:rPr>
              <a:t>25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50E6AAC5-8A42-4666-8163-C02C839C0C57}"/>
              </a:ext>
            </a:extLst>
          </p:cNvPr>
          <p:cNvSpPr txBox="1"/>
          <p:nvPr/>
        </p:nvSpPr>
        <p:spPr>
          <a:xfrm>
            <a:off x="7496487" y="3734943"/>
            <a:ext cx="915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600" b="1" dirty="0">
                <a:solidFill>
                  <a:prstClr val="white"/>
                </a:solidFill>
                <a:latin typeface="UniCredit"/>
                <a:cs typeface="Arial" charset="0"/>
              </a:rPr>
              <a:t>33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07976EB-953C-4F0C-AEBE-ACD852833428}"/>
              </a:ext>
            </a:extLst>
          </p:cNvPr>
          <p:cNvSpPr txBox="1"/>
          <p:nvPr/>
        </p:nvSpPr>
        <p:spPr>
          <a:xfrm>
            <a:off x="7327688" y="2143226"/>
            <a:ext cx="915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600" b="1" dirty="0">
                <a:solidFill>
                  <a:prstClr val="white"/>
                </a:solidFill>
                <a:latin typeface="UniCredit"/>
                <a:cs typeface="Arial" charset="0"/>
              </a:rPr>
              <a:t>9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89340DA5-19F0-4EFB-8E32-AD5663AC02CE}"/>
              </a:ext>
            </a:extLst>
          </p:cNvPr>
          <p:cNvSpPr/>
          <p:nvPr/>
        </p:nvSpPr>
        <p:spPr>
          <a:xfrm>
            <a:off x="5966680" y="2154342"/>
            <a:ext cx="4058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600" b="1" dirty="0">
                <a:solidFill>
                  <a:prstClr val="black"/>
                </a:solidFill>
                <a:latin typeface="UniCredit"/>
                <a:cs typeface="Arial" charset="0"/>
              </a:rPr>
              <a:t>63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04A4E493-2103-41D8-8627-37E387A7EDA5}"/>
              </a:ext>
            </a:extLst>
          </p:cNvPr>
          <p:cNvSpPr/>
          <p:nvPr/>
        </p:nvSpPr>
        <p:spPr>
          <a:xfrm>
            <a:off x="7124222" y="3170615"/>
            <a:ext cx="1519741" cy="413093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BBBD6C0D-0E4E-466C-A07B-E42751176B6C}"/>
              </a:ext>
            </a:extLst>
          </p:cNvPr>
          <p:cNvSpPr txBox="1"/>
          <p:nvPr/>
        </p:nvSpPr>
        <p:spPr>
          <a:xfrm>
            <a:off x="7424476" y="2676911"/>
            <a:ext cx="915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prstClr val="white"/>
                </a:solidFill>
                <a:latin typeface="UniCredit"/>
                <a:cs typeface="Arial" charset="0"/>
              </a:rPr>
              <a:t>3</a:t>
            </a:r>
            <a:r>
              <a:rPr lang="de-AT" sz="1600" b="1" dirty="0">
                <a:solidFill>
                  <a:prstClr val="white"/>
                </a:solidFill>
                <a:latin typeface="UniCredit"/>
                <a:cs typeface="Arial" charset="0"/>
              </a:rPr>
              <a:t>8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34B1B05F-1433-4675-B0ED-14231B28F2B6}"/>
              </a:ext>
            </a:extLst>
          </p:cNvPr>
          <p:cNvSpPr/>
          <p:nvPr/>
        </p:nvSpPr>
        <p:spPr>
          <a:xfrm>
            <a:off x="4550862" y="4794989"/>
            <a:ext cx="29527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prstClr val="black"/>
                </a:solidFill>
                <a:latin typeface="UniCredit"/>
                <a:cs typeface="Arial" charset="0"/>
              </a:rPr>
              <a:t>9</a:t>
            </a:r>
            <a:endParaRPr lang="de-AT" sz="1600" b="1" dirty="0">
              <a:solidFill>
                <a:prstClr val="black"/>
              </a:solidFill>
              <a:latin typeface="UniCredit"/>
              <a:cs typeface="Arial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AD8B2D84-E693-4D9B-8BBC-CD806F9AA39F}"/>
              </a:ext>
            </a:extLst>
          </p:cNvPr>
          <p:cNvSpPr/>
          <p:nvPr/>
        </p:nvSpPr>
        <p:spPr>
          <a:xfrm>
            <a:off x="5973756" y="4794990"/>
            <a:ext cx="4058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prstClr val="black"/>
                </a:solidFill>
                <a:latin typeface="UniCredit"/>
                <a:cs typeface="Arial" charset="0"/>
              </a:rPr>
              <a:t>5</a:t>
            </a:r>
            <a:r>
              <a:rPr lang="de-AT" sz="1600" b="1" dirty="0">
                <a:solidFill>
                  <a:prstClr val="black"/>
                </a:solidFill>
                <a:latin typeface="UniCredit"/>
                <a:cs typeface="Arial" charset="0"/>
              </a:rPr>
              <a:t>6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6A24933B-710E-4A94-A7AA-73BFEC2C40B0}"/>
              </a:ext>
            </a:extLst>
          </p:cNvPr>
          <p:cNvSpPr/>
          <p:nvPr/>
        </p:nvSpPr>
        <p:spPr>
          <a:xfrm>
            <a:off x="4791912" y="4250684"/>
            <a:ext cx="4058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prstClr val="black"/>
                </a:solidFill>
                <a:latin typeface="UniCredit"/>
                <a:cs typeface="Arial" charset="0"/>
              </a:rPr>
              <a:t>1</a:t>
            </a:r>
            <a:r>
              <a:rPr lang="de-AT" sz="1600" b="1" dirty="0">
                <a:solidFill>
                  <a:prstClr val="black"/>
                </a:solidFill>
                <a:latin typeface="UniCredit"/>
                <a:cs typeface="Arial" charset="0"/>
              </a:rPr>
              <a:t>2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574F98F8-76BD-41DA-BB82-BD6098C0542C}"/>
              </a:ext>
            </a:extLst>
          </p:cNvPr>
          <p:cNvSpPr/>
          <p:nvPr/>
        </p:nvSpPr>
        <p:spPr>
          <a:xfrm>
            <a:off x="5977359" y="4235263"/>
            <a:ext cx="4058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prstClr val="black"/>
                </a:solidFill>
                <a:latin typeface="UniCredit"/>
                <a:cs typeface="Arial" charset="0"/>
              </a:rPr>
              <a:t>4</a:t>
            </a:r>
            <a:r>
              <a:rPr lang="de-AT" sz="1600" b="1" dirty="0">
                <a:solidFill>
                  <a:prstClr val="black"/>
                </a:solidFill>
                <a:latin typeface="UniCredit"/>
                <a:cs typeface="Arial" charset="0"/>
              </a:rPr>
              <a:t>1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60EE60DF-DB01-4CEC-8436-D8A2EB2065B9}"/>
              </a:ext>
            </a:extLst>
          </p:cNvPr>
          <p:cNvSpPr/>
          <p:nvPr/>
        </p:nvSpPr>
        <p:spPr>
          <a:xfrm>
            <a:off x="5999127" y="3734943"/>
            <a:ext cx="4058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prstClr val="black"/>
                </a:solidFill>
                <a:latin typeface="UniCredit"/>
                <a:cs typeface="Arial" charset="0"/>
              </a:rPr>
              <a:t>4</a:t>
            </a:r>
            <a:r>
              <a:rPr lang="de-AT" sz="1600" b="1" dirty="0">
                <a:solidFill>
                  <a:prstClr val="black"/>
                </a:solidFill>
                <a:latin typeface="UniCredit"/>
                <a:cs typeface="Arial" charset="0"/>
              </a:rPr>
              <a:t>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3B4F0F38-B9F1-46B0-8495-D572C5AE7BD6}"/>
              </a:ext>
            </a:extLst>
          </p:cNvPr>
          <p:cNvSpPr/>
          <p:nvPr/>
        </p:nvSpPr>
        <p:spPr>
          <a:xfrm>
            <a:off x="5213878" y="3171602"/>
            <a:ext cx="1918976" cy="413093"/>
          </a:xfrm>
          <a:prstGeom prst="rect">
            <a:avLst/>
          </a:prstGeom>
          <a:solidFill>
            <a:srgbClr val="C4C4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C0D00E13-540F-4386-88B3-ABCA58B66CE1}"/>
              </a:ext>
            </a:extLst>
          </p:cNvPr>
          <p:cNvSpPr/>
          <p:nvPr/>
        </p:nvSpPr>
        <p:spPr>
          <a:xfrm>
            <a:off x="5966110" y="3194330"/>
            <a:ext cx="4058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prstClr val="black"/>
                </a:solidFill>
                <a:latin typeface="UniCredit"/>
                <a:cs typeface="Arial" charset="0"/>
              </a:rPr>
              <a:t>4</a:t>
            </a:r>
            <a:r>
              <a:rPr lang="de-AT" sz="1600" b="1" dirty="0">
                <a:solidFill>
                  <a:prstClr val="black"/>
                </a:solidFill>
                <a:latin typeface="UniCredit"/>
                <a:cs typeface="Arial" charset="0"/>
              </a:rPr>
              <a:t>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C7A609D5-DBC7-4948-96AE-592C6C8BA2C0}"/>
              </a:ext>
            </a:extLst>
          </p:cNvPr>
          <p:cNvSpPr txBox="1"/>
          <p:nvPr/>
        </p:nvSpPr>
        <p:spPr>
          <a:xfrm>
            <a:off x="7448375" y="3212098"/>
            <a:ext cx="915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prstClr val="white"/>
                </a:solidFill>
                <a:latin typeface="UniCredit"/>
                <a:cs typeface="Arial" charset="0"/>
              </a:rPr>
              <a:t>3</a:t>
            </a:r>
            <a:r>
              <a:rPr lang="de-AT" sz="1600" b="1" dirty="0">
                <a:solidFill>
                  <a:prstClr val="white"/>
                </a:solidFill>
                <a:latin typeface="UniCredit"/>
                <a:cs typeface="Arial" charset="0"/>
              </a:rPr>
              <a:t>8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3D29EA8C-A968-414A-BC5E-9CF8C83C8E54}"/>
              </a:ext>
            </a:extLst>
          </p:cNvPr>
          <p:cNvSpPr/>
          <p:nvPr/>
        </p:nvSpPr>
        <p:spPr>
          <a:xfrm>
            <a:off x="4638233" y="3754784"/>
            <a:ext cx="4058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prstClr val="black"/>
                </a:solidFill>
                <a:latin typeface="UniCredit"/>
                <a:cs typeface="Arial" charset="0"/>
              </a:rPr>
              <a:t>1</a:t>
            </a:r>
            <a:r>
              <a:rPr lang="de-AT" sz="1600" b="1" dirty="0">
                <a:solidFill>
                  <a:prstClr val="black"/>
                </a:solidFill>
                <a:latin typeface="UniCredit"/>
                <a:cs typeface="Arial" charset="0"/>
              </a:rPr>
              <a:t>7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C32B2337-BBF6-478F-9903-A0C225F488C1}"/>
              </a:ext>
            </a:extLst>
          </p:cNvPr>
          <p:cNvSpPr/>
          <p:nvPr/>
        </p:nvSpPr>
        <p:spPr>
          <a:xfrm>
            <a:off x="7039510" y="4214863"/>
            <a:ext cx="2068445" cy="433118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F1AE73AC-682B-47DB-808E-D586C8049188}"/>
              </a:ext>
            </a:extLst>
          </p:cNvPr>
          <p:cNvSpPr txBox="1"/>
          <p:nvPr/>
        </p:nvSpPr>
        <p:spPr>
          <a:xfrm>
            <a:off x="7616031" y="4244638"/>
            <a:ext cx="915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prstClr val="white"/>
                </a:solidFill>
                <a:latin typeface="UniCredit"/>
                <a:cs typeface="Arial" charset="0"/>
              </a:rPr>
              <a:t>4</a:t>
            </a:r>
            <a:r>
              <a:rPr lang="de-AT" sz="1600" b="1" dirty="0">
                <a:solidFill>
                  <a:prstClr val="white"/>
                </a:solidFill>
                <a:latin typeface="UniCredit"/>
                <a:cs typeface="Arial" charset="0"/>
              </a:rPr>
              <a:t>7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11D54EFF-3815-4D98-951D-04A9E1797558}"/>
              </a:ext>
            </a:extLst>
          </p:cNvPr>
          <p:cNvSpPr txBox="1"/>
          <p:nvPr/>
        </p:nvSpPr>
        <p:spPr>
          <a:xfrm>
            <a:off x="56377" y="3256340"/>
            <a:ext cx="41460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UniCredit"/>
                <a:cs typeface="Arial" charset="0"/>
              </a:rPr>
              <a:t>Inclusion of the works council in decisions </a:t>
            </a:r>
            <a:endParaRPr lang="de-AT" sz="1600" dirty="0">
              <a:solidFill>
                <a:prstClr val="black"/>
              </a:solidFill>
              <a:latin typeface="UniCredit"/>
              <a:cs typeface="Arial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FAB32834-2C6B-40B4-891E-1C43434F6414}"/>
              </a:ext>
            </a:extLst>
          </p:cNvPr>
          <p:cNvSpPr/>
          <p:nvPr/>
        </p:nvSpPr>
        <p:spPr>
          <a:xfrm>
            <a:off x="7399529" y="4748063"/>
            <a:ext cx="691138" cy="414203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AC80771D-79ED-44C5-9AE6-46CE1BA4A543}"/>
              </a:ext>
            </a:extLst>
          </p:cNvPr>
          <p:cNvSpPr txBox="1"/>
          <p:nvPr/>
        </p:nvSpPr>
        <p:spPr>
          <a:xfrm>
            <a:off x="7273452" y="4782206"/>
            <a:ext cx="915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600" b="1" dirty="0">
                <a:solidFill>
                  <a:prstClr val="white"/>
                </a:solidFill>
                <a:latin typeface="UniCredit"/>
                <a:cs typeface="Arial" charset="0"/>
              </a:rPr>
              <a:t>19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867180DA-EDF6-46D3-A4DE-69EF0899CA60}"/>
              </a:ext>
            </a:extLst>
          </p:cNvPr>
          <p:cNvSpPr/>
          <p:nvPr/>
        </p:nvSpPr>
        <p:spPr>
          <a:xfrm>
            <a:off x="5504876" y="5291355"/>
            <a:ext cx="1371830" cy="414203"/>
          </a:xfrm>
          <a:prstGeom prst="rect">
            <a:avLst/>
          </a:prstGeom>
          <a:solidFill>
            <a:srgbClr val="C4C4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6B51F321-0A35-4D64-B517-D46FBDBC7496}"/>
              </a:ext>
            </a:extLst>
          </p:cNvPr>
          <p:cNvSpPr/>
          <p:nvPr/>
        </p:nvSpPr>
        <p:spPr>
          <a:xfrm>
            <a:off x="6876706" y="5286778"/>
            <a:ext cx="2267294" cy="414203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AF0B8DE7-0D87-4964-AE4E-9CBC39709E11}"/>
              </a:ext>
            </a:extLst>
          </p:cNvPr>
          <p:cNvSpPr txBox="1"/>
          <p:nvPr/>
        </p:nvSpPr>
        <p:spPr>
          <a:xfrm>
            <a:off x="7579313" y="5319774"/>
            <a:ext cx="915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prstClr val="white"/>
                </a:solidFill>
                <a:latin typeface="UniCredit"/>
                <a:cs typeface="Arial" charset="0"/>
              </a:rPr>
              <a:t>5</a:t>
            </a:r>
            <a:r>
              <a:rPr lang="de-AT" sz="1600" b="1" dirty="0">
                <a:solidFill>
                  <a:prstClr val="white"/>
                </a:solidFill>
                <a:latin typeface="UniCredit"/>
                <a:cs typeface="Arial" charset="0"/>
              </a:rPr>
              <a:t>5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xmlns="" id="{DF1CAEBB-D5B3-4061-B82E-CFA832150955}"/>
              </a:ext>
            </a:extLst>
          </p:cNvPr>
          <p:cNvSpPr/>
          <p:nvPr/>
        </p:nvSpPr>
        <p:spPr>
          <a:xfrm>
            <a:off x="5987851" y="5309545"/>
            <a:ext cx="4058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AT" sz="1600" b="1" dirty="0">
                <a:solidFill>
                  <a:prstClr val="black"/>
                </a:solidFill>
                <a:latin typeface="UniCredit"/>
                <a:cs typeface="Arial" charset="0"/>
              </a:rPr>
              <a:t>36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xmlns="" id="{EF41516A-45BB-448B-B7A2-05F4BC8FE684}"/>
              </a:ext>
            </a:extLst>
          </p:cNvPr>
          <p:cNvSpPr/>
          <p:nvPr/>
        </p:nvSpPr>
        <p:spPr>
          <a:xfrm>
            <a:off x="3827304" y="5939927"/>
            <a:ext cx="126000" cy="126000"/>
          </a:xfrm>
          <a:prstGeom prst="rect">
            <a:avLst/>
          </a:prstGeom>
          <a:solidFill>
            <a:srgbClr val="EE7E4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838B0CE4-575A-4A15-B8AE-C8453B43F4FB}"/>
              </a:ext>
            </a:extLst>
          </p:cNvPr>
          <p:cNvSpPr/>
          <p:nvPr/>
        </p:nvSpPr>
        <p:spPr>
          <a:xfrm>
            <a:off x="5706000" y="5954492"/>
            <a:ext cx="126000" cy="126000"/>
          </a:xfrm>
          <a:prstGeom prst="rect">
            <a:avLst/>
          </a:prstGeom>
          <a:solidFill>
            <a:srgbClr val="C4C4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FD269FA0-A1B9-4473-9E50-A2D5AFBF0744}"/>
              </a:ext>
            </a:extLst>
          </p:cNvPr>
          <p:cNvSpPr/>
          <p:nvPr/>
        </p:nvSpPr>
        <p:spPr>
          <a:xfrm>
            <a:off x="7016104" y="5967994"/>
            <a:ext cx="126000" cy="126000"/>
          </a:xfrm>
          <a:prstGeom prst="rect">
            <a:avLst/>
          </a:prstGeom>
          <a:solidFill>
            <a:srgbClr val="71810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071C30D7-2514-4D29-9BC9-B8E52E2A18E1}"/>
              </a:ext>
            </a:extLst>
          </p:cNvPr>
          <p:cNvSpPr txBox="1"/>
          <p:nvPr/>
        </p:nvSpPr>
        <p:spPr>
          <a:xfrm>
            <a:off x="3922228" y="5872122"/>
            <a:ext cx="4684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black"/>
                </a:solidFill>
                <a:latin typeface="UniCredit"/>
                <a:cs typeface="Arial" charset="0"/>
              </a:rPr>
              <a:t>very/rather negative                     didn’t change                 very/rather positive</a:t>
            </a:r>
            <a:endParaRPr lang="de-AT" sz="1100" b="1" dirty="0">
              <a:solidFill>
                <a:prstClr val="black"/>
              </a:solidFill>
              <a:latin typeface="UniCredi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100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>
            <a:extLst>
              <a:ext uri="{FF2B5EF4-FFF2-40B4-BE49-F238E27FC236}">
                <a16:creationId xmlns:a16="http://schemas.microsoft.com/office/drawing/2014/main" xmlns="" id="{AF34FCEC-4385-4E4F-A61F-A0789BB3CE66}"/>
              </a:ext>
            </a:extLst>
          </p:cNvPr>
          <p:cNvSpPr txBox="1">
            <a:spLocks/>
          </p:cNvSpPr>
          <p:nvPr/>
        </p:nvSpPr>
        <p:spPr>
          <a:xfrm>
            <a:off x="270000" y="188640"/>
            <a:ext cx="8690400" cy="74735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5pPr>
            <a:lvl6pPr marL="342875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6pPr>
            <a:lvl7pPr marL="685749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7pPr>
            <a:lvl8pPr marL="1028624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8pPr>
            <a:lvl9pPr marL="1371498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/>
            </a:r>
            <a:br>
              <a:rPr kumimoji="0" lang="en-US" sz="22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</a:br>
            <a:r>
              <a:rPr kumimoji="0" lang="en-US" sz="22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> 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UniCredit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1F89E488-D267-4D2C-BCE9-94D402E585EC}"/>
              </a:ext>
            </a:extLst>
          </p:cNvPr>
          <p:cNvSpPr txBox="1">
            <a:spLocks/>
          </p:cNvSpPr>
          <p:nvPr/>
        </p:nvSpPr>
        <p:spPr>
          <a:xfrm>
            <a:off x="-48295" y="1124744"/>
            <a:ext cx="9093822" cy="4536504"/>
          </a:xfrm>
          <a:prstGeom prst="rect">
            <a:avLst/>
          </a:prstGeom>
        </p:spPr>
        <p:txBody>
          <a:bodyPr/>
          <a:lstStyle>
            <a:lvl1pPr marL="176396" marR="0" indent="-1763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26384" marR="0" indent="-1691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079973" marR="0" indent="-1655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522762" marR="0" indent="-1511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972751" marR="0" indent="-1439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1885809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684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558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433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b="1" dirty="0">
                <a:solidFill>
                  <a:prstClr val="black"/>
                </a:solidFill>
                <a:latin typeface="UniCredit"/>
              </a:rPr>
              <a:t>Operational measures which were implemented in companies due to the Corona crisis:</a:t>
            </a: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b="1" dirty="0">
                <a:solidFill>
                  <a:prstClr val="black"/>
                </a:solidFill>
                <a:latin typeface="UniCredit"/>
              </a:rPr>
              <a:t> </a:t>
            </a:r>
            <a:r>
              <a:rPr lang="en-US" dirty="0">
                <a:solidFill>
                  <a:prstClr val="black"/>
                </a:solidFill>
                <a:latin typeface="UniCredit"/>
              </a:rPr>
              <a:t>Social responsibility towards employees</a:t>
            </a:r>
            <a:endParaRPr lang="en-US" b="1" dirty="0">
              <a:solidFill>
                <a:prstClr val="black"/>
              </a:solidFill>
              <a:latin typeface="UniCredit"/>
            </a:endParaRP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Restructuring &amp; organizational change</a:t>
            </a: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Extending business to the internet</a:t>
            </a: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Savings programs</a:t>
            </a: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New products/Services and </a:t>
            </a:r>
          </a:p>
          <a:p>
            <a:pPr marL="0" indent="0">
              <a:lnSpc>
                <a:spcPct val="50000"/>
              </a:lnSpc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 Ecological sustainability</a:t>
            </a: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endParaRPr lang="en-US" b="1" dirty="0">
              <a:solidFill>
                <a:prstClr val="black"/>
              </a:solidFill>
              <a:latin typeface="UniCredit"/>
            </a:endParaRP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endParaRPr lang="en-US" dirty="0">
              <a:solidFill>
                <a:prstClr val="black"/>
              </a:solidFill>
              <a:latin typeface="UniCredit"/>
            </a:endParaRP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endParaRPr lang="en-US" dirty="0">
              <a:solidFill>
                <a:prstClr val="black"/>
              </a:solidFill>
              <a:latin typeface="UniCredit"/>
            </a:endParaRP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endParaRPr lang="en-US" dirty="0">
              <a:solidFill>
                <a:prstClr val="black"/>
              </a:solidFill>
              <a:latin typeface="UniCredit"/>
            </a:endParaRPr>
          </a:p>
          <a:p>
            <a:pPr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dirty="0">
              <a:solidFill>
                <a:prstClr val="black"/>
              </a:solidFill>
              <a:latin typeface="UniCredit"/>
            </a:endParaRPr>
          </a:p>
          <a:p>
            <a:pPr marL="0" indent="0">
              <a:spcAft>
                <a:spcPts val="1800"/>
              </a:spcAft>
              <a:buClr>
                <a:srgbClr val="FF0000"/>
              </a:buClr>
              <a:buFont typeface="Arial"/>
              <a:buNone/>
            </a:pPr>
            <a:endParaRPr lang="en-US" dirty="0">
              <a:solidFill>
                <a:prstClr val="black"/>
              </a:solidFill>
              <a:latin typeface="UniCredi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2F71F06-3BC7-499C-9DF1-F6956EC40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019507"/>
            <a:ext cx="5400600" cy="18280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D86669A-6AD2-4DE3-A7EC-5DBB5EFADA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650192"/>
            <a:ext cx="5400600" cy="274939"/>
          </a:xfrm>
          <a:prstGeom prst="rect">
            <a:avLst/>
          </a:prstGeom>
        </p:spPr>
      </p:pic>
      <p:sp>
        <p:nvSpPr>
          <p:cNvPr id="8" name="Title 4">
            <a:extLst>
              <a:ext uri="{FF2B5EF4-FFF2-40B4-BE49-F238E27FC236}">
                <a16:creationId xmlns:a16="http://schemas.microsoft.com/office/drawing/2014/main" xmlns="" id="{45C0D704-7175-4401-971A-4934D61E677B}"/>
              </a:ext>
            </a:extLst>
          </p:cNvPr>
          <p:cNvSpPr txBox="1">
            <a:spLocks/>
          </p:cNvSpPr>
          <p:nvPr/>
        </p:nvSpPr>
        <p:spPr>
          <a:xfrm>
            <a:off x="355127" y="202205"/>
            <a:ext cx="8690400" cy="74735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5pPr>
            <a:lvl6pPr marL="342875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6pPr>
            <a:lvl7pPr marL="685749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7pPr>
            <a:lvl8pPr marL="1028624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8pPr>
            <a:lvl9pPr marL="1371498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/>
            <a:r>
              <a:rPr lang="en-US" sz="2400" dirty="0">
                <a:solidFill>
                  <a:prstClr val="black"/>
                </a:solidFill>
                <a:latin typeface="UniCredit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UniCredit"/>
              </a:rPr>
            </a:br>
            <a:r>
              <a:rPr lang="en-US" sz="2400" dirty="0">
                <a:solidFill>
                  <a:prstClr val="black"/>
                </a:solidFill>
                <a:latin typeface="UniCredit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UniCredit"/>
              </a:rPr>
            </a:br>
            <a:r>
              <a:rPr lang="en-US" sz="2400" dirty="0">
                <a:solidFill>
                  <a:prstClr val="black"/>
                </a:solidFill>
                <a:latin typeface="UniCredit"/>
              </a:rPr>
              <a:t>1. Survey - Measures Implemented During the Crisis (6)</a:t>
            </a:r>
            <a:br>
              <a:rPr lang="en-US" sz="2400" dirty="0">
                <a:solidFill>
                  <a:prstClr val="black"/>
                </a:solidFill>
                <a:latin typeface="UniCredit"/>
              </a:rPr>
            </a:br>
            <a:r>
              <a:rPr lang="en-US" sz="2400" dirty="0">
                <a:solidFill>
                  <a:prstClr val="black"/>
                </a:solidFill>
                <a:latin typeface="UniCredit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UniCredit"/>
              </a:rPr>
            </a:br>
            <a:r>
              <a:rPr lang="en-US" sz="2400" dirty="0">
                <a:solidFill>
                  <a:prstClr val="black"/>
                </a:solidFill>
                <a:latin typeface="UniCredit"/>
              </a:rPr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0574F84-F328-400F-B8C1-592DFB0D8664}"/>
              </a:ext>
            </a:extLst>
          </p:cNvPr>
          <p:cNvSpPr/>
          <p:nvPr/>
        </p:nvSpPr>
        <p:spPr>
          <a:xfrm>
            <a:off x="3961041" y="4234504"/>
            <a:ext cx="126000" cy="126000"/>
          </a:xfrm>
          <a:prstGeom prst="rect">
            <a:avLst/>
          </a:prstGeom>
          <a:solidFill>
            <a:srgbClr val="74567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9B138A7-472A-4861-BBBC-0028DF920CCB}"/>
              </a:ext>
            </a:extLst>
          </p:cNvPr>
          <p:cNvSpPr/>
          <p:nvPr/>
        </p:nvSpPr>
        <p:spPr>
          <a:xfrm>
            <a:off x="3969721" y="4407235"/>
            <a:ext cx="126000" cy="126000"/>
          </a:xfrm>
          <a:prstGeom prst="rect">
            <a:avLst/>
          </a:prstGeom>
          <a:solidFill>
            <a:srgbClr val="B8C7D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86D7195-90E8-46DC-99B7-A1EA30481C4C}"/>
              </a:ext>
            </a:extLst>
          </p:cNvPr>
          <p:cNvSpPr/>
          <p:nvPr/>
        </p:nvSpPr>
        <p:spPr>
          <a:xfrm>
            <a:off x="5805144" y="4234504"/>
            <a:ext cx="126000" cy="126000"/>
          </a:xfrm>
          <a:prstGeom prst="rect">
            <a:avLst/>
          </a:prstGeom>
          <a:solidFill>
            <a:srgbClr val="7C91B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FDDF2D8-1D67-4DB4-9D14-3EC54A0E1695}"/>
              </a:ext>
            </a:extLst>
          </p:cNvPr>
          <p:cNvSpPr/>
          <p:nvPr/>
        </p:nvSpPr>
        <p:spPr>
          <a:xfrm>
            <a:off x="5805144" y="4387634"/>
            <a:ext cx="126000" cy="126000"/>
          </a:xfrm>
          <a:prstGeom prst="rect">
            <a:avLst/>
          </a:prstGeom>
          <a:solidFill>
            <a:srgbClr val="C0C0C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E51B7D01-2102-4F00-85A6-C3E25297F014}"/>
              </a:ext>
            </a:extLst>
          </p:cNvPr>
          <p:cNvSpPr txBox="1"/>
          <p:nvPr/>
        </p:nvSpPr>
        <p:spPr>
          <a:xfrm>
            <a:off x="4067944" y="4149080"/>
            <a:ext cx="360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black"/>
                </a:solidFill>
                <a:latin typeface="UniCredit"/>
                <a:cs typeface="Arial" charset="0"/>
              </a:rPr>
              <a:t>Were implemented                      will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black"/>
                </a:solidFill>
                <a:latin typeface="UniCredit"/>
                <a:cs typeface="Arial" charset="0"/>
              </a:rPr>
              <a:t>Were not needed                          don’t know/ no data </a:t>
            </a:r>
            <a:endParaRPr lang="de-AT" sz="1100" b="1" dirty="0">
              <a:solidFill>
                <a:prstClr val="black"/>
              </a:solidFill>
              <a:latin typeface="UniCredi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639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>
            <a:extLst>
              <a:ext uri="{FF2B5EF4-FFF2-40B4-BE49-F238E27FC236}">
                <a16:creationId xmlns:a16="http://schemas.microsoft.com/office/drawing/2014/main" xmlns="" id="{1D5E8391-A6ED-4D51-BB01-E26BAEBA4060}"/>
              </a:ext>
            </a:extLst>
          </p:cNvPr>
          <p:cNvSpPr txBox="1">
            <a:spLocks/>
          </p:cNvSpPr>
          <p:nvPr/>
        </p:nvSpPr>
        <p:spPr>
          <a:xfrm>
            <a:off x="270000" y="109956"/>
            <a:ext cx="8690400" cy="87077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5pPr>
            <a:lvl6pPr marL="342875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6pPr>
            <a:lvl7pPr marL="685749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7pPr>
            <a:lvl8pPr marL="1028624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8pPr>
            <a:lvl9pPr marL="1371498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niCredit"/>
                <a:ea typeface="+mj-ea"/>
                <a:cs typeface="Arial" panose="020B0604020202020204" pitchFamily="34" charset="0"/>
              </a:rPr>
              <a:t>2. News in Austria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UniCredit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5E571666-613D-4277-9C02-A9BCDC94A502}"/>
              </a:ext>
            </a:extLst>
          </p:cNvPr>
          <p:cNvSpPr txBox="1">
            <a:spLocks/>
          </p:cNvSpPr>
          <p:nvPr/>
        </p:nvSpPr>
        <p:spPr>
          <a:xfrm>
            <a:off x="-252536" y="1272975"/>
            <a:ext cx="6192687" cy="4752529"/>
          </a:xfrm>
          <a:prstGeom prst="rect">
            <a:avLst/>
          </a:prstGeom>
          <a:noFill/>
        </p:spPr>
        <p:txBody>
          <a:bodyPr/>
          <a:lstStyle>
            <a:lvl1pPr marL="176396" marR="0" indent="-1763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26384" marR="0" indent="-1691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079973" marR="0" indent="-1655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522762" marR="0" indent="-1511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972751" marR="0" indent="-143996" algn="l" defTabSz="342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1061C"/>
              </a:buClr>
              <a:buSzTx/>
              <a:buFont typeface="Arial"/>
              <a:buChar char="•"/>
              <a:tabLst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1885809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684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558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433" indent="-171438" algn="l" defTabSz="68574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92888" lvl="1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Successful Closure of </a:t>
            </a:r>
            <a:r>
              <a:rPr lang="en-US" b="1" dirty="0">
                <a:solidFill>
                  <a:prstClr val="black"/>
                </a:solidFill>
                <a:latin typeface="UniCredit"/>
              </a:rPr>
              <a:t>Banking Collective Agreement </a:t>
            </a:r>
            <a:r>
              <a:rPr lang="en-US" dirty="0">
                <a:solidFill>
                  <a:prstClr val="black"/>
                </a:solidFill>
                <a:latin typeface="UniCredit"/>
              </a:rPr>
              <a:t>with </a:t>
            </a:r>
            <a:r>
              <a:rPr lang="en-US" b="1" dirty="0">
                <a:solidFill>
                  <a:prstClr val="black"/>
                </a:solidFill>
                <a:latin typeface="UniCredit"/>
              </a:rPr>
              <a:t>1,4% increase </a:t>
            </a:r>
            <a:r>
              <a:rPr lang="en-US" dirty="0">
                <a:solidFill>
                  <a:prstClr val="black"/>
                </a:solidFill>
                <a:latin typeface="UniCredit"/>
              </a:rPr>
              <a:t>in 2021</a:t>
            </a:r>
          </a:p>
          <a:p>
            <a:pPr marL="792888" lvl="1" indent="-342900">
              <a:lnSpc>
                <a:spcPct val="20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prstClr val="black"/>
                </a:solidFill>
                <a:latin typeface="UniCredit"/>
              </a:rPr>
              <a:t>New Home Office Regulations</a:t>
            </a:r>
            <a:r>
              <a:rPr lang="en-US" dirty="0">
                <a:solidFill>
                  <a:prstClr val="black"/>
                </a:solidFill>
                <a:latin typeface="UniCredit"/>
              </a:rPr>
              <a:t> entail Advantages for Employees</a:t>
            </a:r>
          </a:p>
          <a:p>
            <a:pPr marL="1200150" lvl="2" indent="-285750"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On voluntary mutual basis</a:t>
            </a:r>
          </a:p>
          <a:p>
            <a:pPr marL="1200150" lvl="2" indent="-285750"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Company Agreement required</a:t>
            </a:r>
          </a:p>
          <a:p>
            <a:pPr marL="1200150" lvl="2" indent="-285750"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Adequate compensation for own equipment (laptop, mobile, internet connection) mandatory</a:t>
            </a:r>
          </a:p>
          <a:p>
            <a:pPr marL="1200150" lvl="2" indent="-285750"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Tax advantage for home office maintenance costs and working equipment (up to € 300 each)</a:t>
            </a:r>
          </a:p>
          <a:p>
            <a:pPr marL="1200150" lvl="2" indent="-285750"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Labor Law Rights effective in home office</a:t>
            </a:r>
          </a:p>
          <a:p>
            <a:pPr marL="1200150" lvl="2" indent="-285750"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UniCredit"/>
              </a:rPr>
              <a:t>Accident Insurance Coverage at home extended (way to-from doctor, kindergarten, etc.)</a:t>
            </a:r>
          </a:p>
          <a:p>
            <a:pPr marL="449988" lvl="1" indent="0">
              <a:lnSpc>
                <a:spcPct val="200000"/>
              </a:lnSpc>
              <a:buClrTx/>
              <a:buFont typeface="Arial"/>
              <a:buNone/>
            </a:pPr>
            <a:endParaRPr lang="en-US" b="1" dirty="0">
              <a:solidFill>
                <a:prstClr val="black"/>
              </a:solidFill>
              <a:latin typeface="UniCredit"/>
            </a:endParaRPr>
          </a:p>
          <a:p>
            <a:pPr marL="792888" lvl="1" indent="-342900">
              <a:lnSpc>
                <a:spcPct val="200000"/>
              </a:lnSpc>
              <a:buClrTx/>
              <a:buFont typeface="Arial"/>
              <a:buAutoNum type="alphaLcParenR"/>
            </a:pPr>
            <a:endParaRPr lang="en-US" b="1" dirty="0">
              <a:solidFill>
                <a:prstClr val="black"/>
              </a:solidFill>
              <a:latin typeface="UniCredit"/>
            </a:endParaRPr>
          </a:p>
          <a:p>
            <a:pPr marL="792888" lvl="1" indent="-342900">
              <a:lnSpc>
                <a:spcPct val="20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dirty="0">
              <a:solidFill>
                <a:prstClr val="black"/>
              </a:solidFill>
              <a:latin typeface="UniCredit"/>
            </a:endParaRPr>
          </a:p>
          <a:p>
            <a:pPr marL="792888" lvl="1" indent="-342900">
              <a:lnSpc>
                <a:spcPct val="20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dirty="0">
              <a:solidFill>
                <a:prstClr val="black"/>
              </a:solidFill>
              <a:latin typeface="UniCredit"/>
            </a:endParaRPr>
          </a:p>
          <a:p>
            <a:pPr marL="0" indent="0" algn="just">
              <a:lnSpc>
                <a:spcPct val="200000"/>
              </a:lnSpc>
              <a:buClr>
                <a:srgbClr val="FF0000"/>
              </a:buClr>
              <a:buFont typeface="Arial"/>
              <a:buNone/>
            </a:pPr>
            <a:endParaRPr lang="en-US" dirty="0">
              <a:solidFill>
                <a:prstClr val="black"/>
              </a:solidFill>
              <a:latin typeface="UniCredit"/>
            </a:endParaRPr>
          </a:p>
          <a:p>
            <a:pPr algn="just">
              <a:lnSpc>
                <a:spcPct val="20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dirty="0">
              <a:solidFill>
                <a:prstClr val="black"/>
              </a:solidFill>
              <a:latin typeface="UniCredi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365298B-F073-4B96-B779-27007F884E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375" y="1119969"/>
            <a:ext cx="1997251" cy="1997251"/>
          </a:xfrm>
          <a:prstGeom prst="rect">
            <a:avLst/>
          </a:prstGeom>
        </p:spPr>
      </p:pic>
      <p:pic>
        <p:nvPicPr>
          <p:cNvPr id="7" name="Picture 10">
            <a:extLst>
              <a:ext uri="{FF2B5EF4-FFF2-40B4-BE49-F238E27FC236}">
                <a16:creationId xmlns:a16="http://schemas.microsoft.com/office/drawing/2014/main" xmlns="" id="{56C87D46-347B-4853-A893-46F787F5D9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0038" y="3429000"/>
            <a:ext cx="3001535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241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862</Words>
  <Application>Microsoft Office PowerPoint</Application>
  <PresentationFormat>Presentazione su schermo (4:3)</PresentationFormat>
  <Paragraphs>195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Works Council</dc:creator>
  <cp:lastModifiedBy>Malvolti</cp:lastModifiedBy>
  <cp:revision>4</cp:revision>
  <dcterms:created xsi:type="dcterms:W3CDTF">2021-04-19T07:45:58Z</dcterms:created>
  <dcterms:modified xsi:type="dcterms:W3CDTF">2021-06-15T13:56:31Z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9db9e61-aac5-4f6e-805d-ceb8cb9983a1_Enabled">
    <vt:lpwstr>true</vt:lpwstr>
  </property>
  <property fmtid="{D5CDD505-2E9C-101B-9397-08002B2CF9AE}" pid="3" name="MSIP_Label_29db9e61-aac5-4f6e-805d-ceb8cb9983a1_SetDate">
    <vt:lpwstr>2021-04-19T07:45:59Z</vt:lpwstr>
  </property>
  <property fmtid="{D5CDD505-2E9C-101B-9397-08002B2CF9AE}" pid="4" name="MSIP_Label_29db9e61-aac5-4f6e-805d-ceb8cb9983a1_Method">
    <vt:lpwstr>Standard</vt:lpwstr>
  </property>
  <property fmtid="{D5CDD505-2E9C-101B-9397-08002B2CF9AE}" pid="5" name="MSIP_Label_29db9e61-aac5-4f6e-805d-ceb8cb9983a1_Name">
    <vt:lpwstr>UniCredit - Internal Use Only - no visual markings</vt:lpwstr>
  </property>
  <property fmtid="{D5CDD505-2E9C-101B-9397-08002B2CF9AE}" pid="6" name="MSIP_Label_29db9e61-aac5-4f6e-805d-ceb8cb9983a1_SiteId">
    <vt:lpwstr>2cc49ce9-66a1-41ac-a96b-bdc54247696a</vt:lpwstr>
  </property>
  <property fmtid="{D5CDD505-2E9C-101B-9397-08002B2CF9AE}" pid="7" name="MSIP_Label_29db9e61-aac5-4f6e-805d-ceb8cb9983a1_ActionId">
    <vt:lpwstr>25b7350f-6d11-45e5-926f-8bb884120cf9</vt:lpwstr>
  </property>
  <property fmtid="{D5CDD505-2E9C-101B-9397-08002B2CF9AE}" pid="8" name="MSIP_Label_29db9e61-aac5-4f6e-805d-ceb8cb9983a1_ContentBits">
    <vt:lpwstr>0</vt:lpwstr>
  </property>
</Properties>
</file>