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95" r:id="rId3"/>
    <p:sldId id="397" r:id="rId4"/>
    <p:sldId id="403" r:id="rId5"/>
    <p:sldId id="404" r:id="rId6"/>
    <p:sldId id="408" r:id="rId7"/>
    <p:sldId id="405" r:id="rId8"/>
    <p:sldId id="406" r:id="rId9"/>
    <p:sldId id="394" r:id="rId10"/>
    <p:sldId id="393" r:id="rId11"/>
    <p:sldId id="400" r:id="rId12"/>
    <p:sldId id="401" r:id="rId13"/>
    <p:sldId id="402" r:id="rId14"/>
    <p:sldId id="409" r:id="rId15"/>
    <p:sldId id="410" r:id="rId16"/>
    <p:sldId id="415" r:id="rId17"/>
    <p:sldId id="391" r:id="rId18"/>
    <p:sldId id="392" r:id="rId19"/>
    <p:sldId id="411" r:id="rId20"/>
    <p:sldId id="416" r:id="rId21"/>
  </p:sldIdLst>
  <p:sldSz cx="9144000" cy="6858000" type="screen4x3"/>
  <p:notesSz cx="6797675" cy="9872663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1847" autoAdjust="0"/>
  </p:normalViewPr>
  <p:slideViewPr>
    <p:cSldViewPr snapToGrid="0">
      <p:cViewPr varScale="1">
        <p:scale>
          <a:sx n="82" d="100"/>
          <a:sy n="82" d="100"/>
        </p:scale>
        <p:origin x="14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92F3A-1FEA-4EBA-A36F-9BA79A2C49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227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02D495-9CBC-45E8-9AFF-1BDAAB685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770" y="0"/>
            <a:ext cx="2946301" cy="49227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A5BF19C4-7644-434E-A6A5-E7F3CEEB7132}" type="datetimeFigureOut">
              <a:rPr lang="en-GB"/>
              <a:pPr>
                <a:defRPr/>
              </a:pPr>
              <a:t>04/03/2020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05D32-F91E-4102-B3C9-B2A3C495A6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789"/>
            <a:ext cx="2946301" cy="49227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7331D-7D78-47A9-A6A8-F1B3BFAC2D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770" y="9378789"/>
            <a:ext cx="2946301" cy="492270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7D7309-FB63-4A36-B5E6-7FFB06BC1991}" type="slidenum">
              <a:rPr lang="en-GB" altLang="en-US"/>
              <a:pPr>
                <a:defRPr/>
              </a:pPr>
              <a:t>‹N›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914F47-9AE5-4B22-B2F6-4CB4D77659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764ADE-62D2-47F1-8E0E-0BEC1914084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770" y="0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pPr>
              <a:defRPr/>
            </a:pPr>
            <a:fld id="{09110A1F-5142-453F-9A62-7C65D3422BF7}" type="datetimeFigureOut">
              <a:rPr lang="en-GB"/>
              <a:pPr>
                <a:defRPr/>
              </a:pPr>
              <a:t>04/03/2020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D88CFE-CF83-4113-8DF0-6968CE061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915224-C044-45A0-981A-8FF6E7C3A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806" y="4751129"/>
            <a:ext cx="5440066" cy="3886850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C0DAB7-05D8-4C1D-98CC-434269BD0B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789"/>
            <a:ext cx="2946301" cy="493874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E5CFF-323A-466E-93CF-817EB593F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770" y="9378789"/>
            <a:ext cx="2946301" cy="493874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3D9B33-DA56-478F-BDFC-FAE5797DAE1F}" type="slidenum">
              <a:rPr lang="en-GB" altLang="en-US"/>
              <a:pPr>
                <a:defRPr/>
              </a:pPr>
              <a:t>‹N›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E5B3D-B12C-4EBB-AF21-C63B95049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D781-8F57-45F5-8980-CA68E501E077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3D9BD-6CB0-4F62-8F52-87203457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C70AC-2505-4C7F-A408-8026E8BF7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31C1-D2A3-45A1-A7CF-46CED953D6D1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972119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869DD-15DB-48FC-B599-9AE8EDCBE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5CB3F-008F-4DC8-8D69-665375E3E3DB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5E195-C93B-4DAE-A8F3-1E9584F9D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7DFE88-76AE-4388-BCC0-1256F9A0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F49F-88AF-4E19-8942-8CCF656F5387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85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F9793-B20F-471E-8D88-9A365019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8AAB-E886-4AB7-BFB8-D284E2228079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BD53D-1B55-4DB3-BCF2-8B36BCE1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44CED-4591-421E-B77E-C65CC9BD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9449-8035-4F17-B0B9-1DE5A133D6C4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311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E3DC5-63C5-4010-B2CA-44A31156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E4DFE-EE5F-4923-B2AD-20A05AA5D0FA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0C6EC-B8DB-4F81-BE90-718A89693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EABF8-83C8-4AC4-8369-1A86DAF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217EE-860F-4A3C-B2C6-70BE4EA9908A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9332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9AA0-A185-45F3-90F1-8660EB37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3DC9C-52D2-40AD-9221-A44214E33076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A15A8-EEA1-47A1-B123-944EC195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FD25-4C60-4ADC-8B7C-BD1977A7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5FA2E-3B2E-4780-8F52-849B21E64F4D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6254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C6BE46-0A5A-43CF-892A-7496DC814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BA60-18B5-4C89-B7B5-A1520A949D6A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D66E96-4961-4322-9155-77586C5E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B9E0EB-761C-4683-88F2-08084FCDE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DEF4-D384-45FB-9B7E-16DDEB00034F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69501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3E51BF5-A714-4929-B228-CCFA8528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385E-9DA5-4D18-A788-8D318B6744C0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5E6C60A-D426-4392-8965-8A86B1D3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4E79244-78C0-4EEB-8078-5418BC7F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A8918-FB51-4C93-918F-E4A3E89B56DA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515645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AF0626-99FE-4136-99C7-77D15E23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FC1A-E567-43ED-8D52-D403430B3C90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4166383-AD8B-43D5-85B0-448CB2311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B0B377-5E4C-45EF-843F-8642A5FC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78F2-35C6-4549-8B27-28EF5055DC2B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0377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888312-1842-4A3B-879B-95E608AC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3924B-D381-43AD-851D-D8CA4149157A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A11619-90DC-4322-B091-93FEE97CB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37A87E-0FA0-4A17-9F9D-14359FC4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F45D-307B-4173-ADB0-E8A1D0EF698C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293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4D79B25-22A6-4636-9136-3A59092C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BC931-B8CB-4595-ADDD-D3C2289E51F4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F02EDC-D92A-46EE-AAE8-81085828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42E3B6-8BDC-4A83-851E-E36241D3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ABF20-D904-4329-BFCC-0E7496EA7291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18435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8E0315-8F49-45D9-B0D0-25237CB7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03AC-42F2-47F8-8393-0F371AE1871B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216DC9-7821-4224-94E6-1C292A3FA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30FA42-682E-4EB4-BF5B-9FCB47F6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4287-FC62-4F5C-A259-5642004A77CD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  <p:extLst>
      <p:ext uri="{BB962C8B-B14F-4D97-AF65-F5344CB8AC3E}">
        <p14:creationId xmlns:p14="http://schemas.microsoft.com/office/powerpoint/2010/main" val="84084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6917A45-A5C6-4EDF-B05D-33D024131F8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A84F134-71DB-46A6-9A36-B9EF9F361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958E-B277-4D51-A639-648C63729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461C1E-D494-4533-85A1-25449EEF361E}" type="datetimeFigureOut">
              <a:rPr lang="nl-BE"/>
              <a:pPr>
                <a:defRPr/>
              </a:pPr>
              <a:t>4/03/2020</a:t>
            </a:fld>
            <a:endParaRPr lang="nl-B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AA407-4AD4-4FAF-997B-6C0CBFCBD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E10FA-ACFE-4712-B9E6-EAB670B5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FE65696-181B-4441-B5C5-A6A79D7CCB78}" type="slidenum">
              <a:rPr lang="nl-BE" altLang="en-US"/>
              <a:pPr>
                <a:defRPr/>
              </a:pPr>
              <a:t>‹N›</a:t>
            </a:fld>
            <a:endParaRPr lang="nl-BE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EE1ACC2-4F0D-44DC-8947-10EE9CCA4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65" y="954593"/>
            <a:ext cx="6409944" cy="3779713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06858633-6633-4876-A9B1-A5F78F46B533}"/>
              </a:ext>
            </a:extLst>
          </p:cNvPr>
          <p:cNvSpPr/>
          <p:nvPr/>
        </p:nvSpPr>
        <p:spPr>
          <a:xfrm>
            <a:off x="633047" y="2907114"/>
            <a:ext cx="776235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  <a:r>
              <a:rPr lang="en-US" sz="1500" b="1" dirty="0"/>
              <a:t>           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Bratislava, 5</a:t>
            </a:r>
            <a:r>
              <a:rPr lang="en-US" sz="2000" b="1" baseline="30000" dirty="0">
                <a:latin typeface="Helvetica" panose="020B0604020202020204" pitchFamily="34" charset="0"/>
                <a:cs typeface="Helvetica" panose="020B0604020202020204" pitchFamily="34" charset="0"/>
              </a:rPr>
              <a:t>th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March 2020</a:t>
            </a:r>
            <a:r>
              <a:rPr lang="en-US" sz="1500" b="1" dirty="0"/>
              <a:t>  </a:t>
            </a:r>
          </a:p>
          <a:p>
            <a:endParaRPr lang="en-US" sz="1500" b="1" dirty="0"/>
          </a:p>
          <a:p>
            <a:r>
              <a:rPr lang="en-US" dirty="0"/>
              <a:t>               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Proposals for the implementation of joint activities </a:t>
            </a:r>
          </a:p>
          <a:p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between scientific partners and trade unions 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Francesco Discanno FIRST CISL</a:t>
            </a:r>
            <a:endParaRPr lang="it-IT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346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3A72B32-73E5-4650-B7B8-12D855520E34}"/>
              </a:ext>
            </a:extLst>
          </p:cNvPr>
          <p:cNvSpPr/>
          <p:nvPr/>
        </p:nvSpPr>
        <p:spPr>
          <a:xfrm>
            <a:off x="591015" y="1369205"/>
            <a:ext cx="7461759" cy="444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8255" indent="-6350" algn="just">
              <a:lnSpc>
                <a:spcPct val="103000"/>
              </a:lnSpc>
              <a:spcAft>
                <a:spcPts val="1495"/>
              </a:spcAft>
            </a:pPr>
            <a:endParaRPr lang="en-GB" sz="2000" b="1" dirty="0">
              <a:solidFill>
                <a:srgbClr val="0E101A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6350" marR="8255" indent="-6350" algn="just">
              <a:lnSpc>
                <a:spcPct val="103000"/>
              </a:lnSpc>
              <a:spcAft>
                <a:spcPts val="1495"/>
              </a:spcAft>
            </a:pPr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crucial part of our project is the convergence of 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theoretical approaches and research findings carried out by the scientific partners - who observe the financial world from the outside - with the empirical evidence offered and shared by the unionists who are “immersed” in the financial world. </a:t>
            </a:r>
          </a:p>
          <a:p>
            <a:pPr marL="6350" marR="8255" indent="-6350" algn="just">
              <a:lnSpc>
                <a:spcPct val="103000"/>
              </a:lnSpc>
              <a:spcAft>
                <a:spcPts val="149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integrated knowledge constructed in the research context can be translated and applied to the work context. </a:t>
            </a:r>
          </a:p>
          <a:p>
            <a:pPr algn="just">
              <a:spcAft>
                <a:spcPts val="0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The outcome of the integrated knowledge will add value to the next on-field activities of union actors as they are agents of knowledge and change.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ea typeface="Calibri" panose="020F0502020204030204" pitchFamily="34" charset="0"/>
                <a:cs typeface="Garamond" panose="02020404030301010803" pitchFamily="18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it-IT" sz="2000" b="1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601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e 2">
            <a:extLst>
              <a:ext uri="{FF2B5EF4-FFF2-40B4-BE49-F238E27FC236}">
                <a16:creationId xmlns:a16="http://schemas.microsoft.com/office/drawing/2014/main" id="{9395528D-A074-492D-8996-7B4463A7FC28}"/>
              </a:ext>
            </a:extLst>
          </p:cNvPr>
          <p:cNvSpPr/>
          <p:nvPr/>
        </p:nvSpPr>
        <p:spPr>
          <a:xfrm>
            <a:off x="367990" y="959005"/>
            <a:ext cx="4360127" cy="3261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Qualitative and quantitative  surveys</a:t>
            </a:r>
            <a:endParaRPr lang="it-IT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E6FA159B-7698-4BB0-ABE8-1A4A7B984644}"/>
              </a:ext>
            </a:extLst>
          </p:cNvPr>
          <p:cNvSpPr/>
          <p:nvPr/>
        </p:nvSpPr>
        <p:spPr>
          <a:xfrm>
            <a:off x="4159405" y="3267308"/>
            <a:ext cx="4516244" cy="34234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Policy recommendations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991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0006D31-C9B3-48E8-A755-BF8875CAAA3F}"/>
              </a:ext>
            </a:extLst>
          </p:cNvPr>
          <p:cNvSpPr/>
          <p:nvPr/>
        </p:nvSpPr>
        <p:spPr>
          <a:xfrm>
            <a:off x="1081668" y="1538868"/>
            <a:ext cx="72594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23C1F7EF-5CC8-4773-B7AE-48C30562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7" y="1242646"/>
            <a:ext cx="8475784" cy="528710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AB2FB27F-5B3D-44BA-BD6D-2023C8C7954D}"/>
              </a:ext>
            </a:extLst>
          </p:cNvPr>
          <p:cNvSpPr/>
          <p:nvPr/>
        </p:nvSpPr>
        <p:spPr>
          <a:xfrm>
            <a:off x="1170877" y="2653990"/>
            <a:ext cx="1839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Topic 1 </a:t>
            </a:r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F91C834-0CAB-4923-AD6D-E2D32319D0E9}"/>
              </a:ext>
            </a:extLst>
          </p:cNvPr>
          <p:cNvSpPr/>
          <p:nvPr/>
        </p:nvSpPr>
        <p:spPr>
          <a:xfrm>
            <a:off x="3813717" y="2653990"/>
            <a:ext cx="14162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Topic 2 </a:t>
            </a:r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CF4A12C-376C-4A79-B8D7-84AE316CE82F}"/>
              </a:ext>
            </a:extLst>
          </p:cNvPr>
          <p:cNvSpPr/>
          <p:nvPr/>
        </p:nvSpPr>
        <p:spPr>
          <a:xfrm>
            <a:off x="6534615" y="2653990"/>
            <a:ext cx="12154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Topic 3  </a:t>
            </a:r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CC74A75-AFF7-4725-8F65-A6FFAF8B89E9}"/>
              </a:ext>
            </a:extLst>
          </p:cNvPr>
          <p:cNvSpPr/>
          <p:nvPr/>
        </p:nvSpPr>
        <p:spPr>
          <a:xfrm>
            <a:off x="2107580" y="1690065"/>
            <a:ext cx="475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Qualitative and quantitative survey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229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75B76C52-0064-4477-BA36-F1652B50D2BB}"/>
              </a:ext>
            </a:extLst>
          </p:cNvPr>
          <p:cNvSpPr/>
          <p:nvPr/>
        </p:nvSpPr>
        <p:spPr>
          <a:xfrm>
            <a:off x="1193180" y="1438507"/>
            <a:ext cx="6869152" cy="452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8255" lvl="0" indent="-6350" algn="just">
              <a:lnSpc>
                <a:spcPct val="103000"/>
              </a:lnSpc>
              <a:spcAft>
                <a:spcPts val="15"/>
              </a:spcAft>
            </a:pPr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qualitative section of the survey aims to collect and work non-numerical data in order to get empirical evidence on changes concerning </a:t>
            </a:r>
            <a:r>
              <a:rPr lang="en-US" sz="2000" b="1" dirty="0" err="1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organisation</a:t>
            </a:r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en-US" sz="2000" b="1" dirty="0" err="1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labour</a:t>
            </a:r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demand, job quality, employment relationships. Useful “good practices” about flexicurity and protection of workers can be drawn from  the experience of people interviewed.    </a:t>
            </a:r>
          </a:p>
          <a:p>
            <a:pPr marL="6350" marR="8255" lvl="0" indent="-6350" algn="just">
              <a:lnSpc>
                <a:spcPct val="103000"/>
              </a:lnSpc>
              <a:spcAft>
                <a:spcPts val="15"/>
              </a:spcAft>
            </a:pPr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6350" marR="8255" lvl="0" indent="-6350" algn="just">
              <a:lnSpc>
                <a:spcPct val="103000"/>
              </a:lnSpc>
              <a:spcAft>
                <a:spcPts val="1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quantitative section of the survey aims to collect and treat numerical data which are based on closed-ended questions about related topics. The number of observation units is large, in order to provide the “big picture” of the investigation. </a:t>
            </a:r>
          </a:p>
          <a:p>
            <a:pPr lvl="0"/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it-IT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6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B865787-CEEC-40B6-9AAD-618A5679B8F0}"/>
              </a:ext>
            </a:extLst>
          </p:cNvPr>
          <p:cNvSpPr/>
          <p:nvPr/>
        </p:nvSpPr>
        <p:spPr>
          <a:xfrm>
            <a:off x="691376" y="1282389"/>
            <a:ext cx="8363414" cy="637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Who is involved and how? </a:t>
            </a: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three scientific partners will select the contents of the survey. </a:t>
            </a: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trade unionists will set the sampling plan (choices about the samples such as which population, number of members, method of sampling) and manage the interviews in participating countries. </a:t>
            </a: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“privileged witnesses” will be interviewed as expert observers (</a:t>
            </a:r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people whose opinion, based on professional expertise or technical skills, is able to deliver a clear empirical evidence). 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6350" marR="8255" lvl="0" indent="-6350">
              <a:lnSpc>
                <a:spcPct val="103000"/>
              </a:lnSpc>
              <a:spcAft>
                <a:spcPts val="1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associate organisation </a:t>
            </a:r>
            <a:r>
              <a:rPr lang="en-GB" sz="2000" b="1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WageIndicator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will survey the impact of changes on workers in terms of stress &amp; health.     </a:t>
            </a:r>
            <a:endParaRPr lang="it-IT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lvl="0"/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endParaRPr lang="en-US" sz="2000" b="1" dirty="0">
              <a:solidFill>
                <a:srgbClr val="22222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 </a:t>
            </a:r>
            <a:endParaRPr lang="it-IT" sz="2000" b="1" dirty="0">
              <a:solidFill>
                <a:prstClr val="black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47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3B3FFA5-9D6E-4F07-9B47-EF1453CF95DA}"/>
              </a:ext>
            </a:extLst>
          </p:cNvPr>
          <p:cNvSpPr/>
          <p:nvPr/>
        </p:nvSpPr>
        <p:spPr>
          <a:xfrm>
            <a:off x="758283" y="1405053"/>
            <a:ext cx="7883911" cy="4526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8255" indent="-6350" algn="just">
              <a:lnSpc>
                <a:spcPct val="103000"/>
              </a:lnSpc>
              <a:spcAft>
                <a:spcPts val="132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QCA methodology (qualitative comparative analysis) will be used for the examination and interpretation of results emerging from </a:t>
            </a:r>
            <a:r>
              <a:rPr lang="en-GB" sz="2000" b="1" dirty="0" err="1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quali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-quantitative surveys. </a:t>
            </a:r>
            <a:r>
              <a:rPr lang="en-US" sz="2000" b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QCA is a technique enabling the analysis of multiple cases in complex situations. It can help explain why change happens. </a:t>
            </a:r>
          </a:p>
          <a:p>
            <a:pPr marL="6350" marR="8255" indent="-6350" algn="just">
              <a:lnSpc>
                <a:spcPct val="103000"/>
              </a:lnSpc>
              <a:spcAft>
                <a:spcPts val="132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All the information collected will be synthesised and a QCA will be performed, also including the analysis of the points of strength and weakness (SW analysis) concerning the actions undertaken in the involved countries. </a:t>
            </a:r>
          </a:p>
          <a:p>
            <a:pPr marL="6350" marR="8255" indent="-6350" algn="just">
              <a:lnSpc>
                <a:spcPct val="103000"/>
              </a:lnSpc>
              <a:spcAft>
                <a:spcPts val="1325"/>
              </a:spcAft>
            </a:pP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results will be included in a Good Practice Report, addressed to the project partners, associated partners, the European Commission, relevant stakeholders. The report will include a section of Policy Recommendations.    </a:t>
            </a:r>
            <a:endParaRPr lang="it-IT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467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cument folder icon">
            <a:extLst>
              <a:ext uri="{FF2B5EF4-FFF2-40B4-BE49-F238E27FC236}">
                <a16:creationId xmlns:a16="http://schemas.microsoft.com/office/drawing/2014/main" id="{F786560E-7DDC-440A-9287-73C47E9F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7275" y="1580629"/>
            <a:ext cx="5545285" cy="457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A768B0DB-C91A-4AA0-8B4D-DACF3E727A5F}"/>
              </a:ext>
            </a:extLst>
          </p:cNvPr>
          <p:cNvSpPr/>
          <p:nvPr/>
        </p:nvSpPr>
        <p:spPr>
          <a:xfrm flipH="1">
            <a:off x="6008077" y="1215189"/>
            <a:ext cx="27027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Policy  Recommendations are based on research findings and  good practices that are consistent with the aim of the project.  </a:t>
            </a:r>
          </a:p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methodological path is the logical framework (problem tree and symmetric solution tree).   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51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E1C445B1-55D0-430F-9278-E52BB2F53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18" y="1384071"/>
            <a:ext cx="7900827" cy="5473929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4CF172A-E0A0-471F-8D6B-9A1CF78F1EE7}"/>
              </a:ext>
            </a:extLst>
          </p:cNvPr>
          <p:cNvSpPr/>
          <p:nvPr/>
        </p:nvSpPr>
        <p:spPr>
          <a:xfrm>
            <a:off x="3634153" y="937846"/>
            <a:ext cx="45779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</a:t>
            </a:r>
            <a:r>
              <a:rPr lang="en-GB" sz="1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(European Commission, 2014) 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2564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segnale, screenshot, via, bianco&#10;&#10;Descrizione generata automaticamente">
            <a:extLst>
              <a:ext uri="{FF2B5EF4-FFF2-40B4-BE49-F238E27FC236}">
                <a16:creationId xmlns:a16="http://schemas.microsoft.com/office/drawing/2014/main" id="{3C6BB3CC-BF84-4210-8E22-C4A2D9B11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68" y="1286189"/>
            <a:ext cx="8119067" cy="54864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FF2FBB2B-AF4B-4E3D-88A4-097A4F80F389}"/>
              </a:ext>
            </a:extLst>
          </p:cNvPr>
          <p:cNvSpPr/>
          <p:nvPr/>
        </p:nvSpPr>
        <p:spPr>
          <a:xfrm>
            <a:off x="5310554" y="890955"/>
            <a:ext cx="3029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(European Commission, 2014)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636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87BC893-3CFF-4C50-8723-91ABFD3C6C62}"/>
              </a:ext>
            </a:extLst>
          </p:cNvPr>
          <p:cNvSpPr/>
          <p:nvPr/>
        </p:nvSpPr>
        <p:spPr>
          <a:xfrm>
            <a:off x="961292" y="1488831"/>
            <a:ext cx="66500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Our </a:t>
            </a:r>
            <a:r>
              <a:rPr lang="en-GB" sz="2000" b="1" u="sng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second proposal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concerning the joint activities:  </a:t>
            </a:r>
          </a:p>
          <a:p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According to the DWP, a Policy Recommendations hypothesis will be presented during the 29</a:t>
            </a:r>
            <a:r>
              <a:rPr lang="en-GB" sz="2000" b="1" baseline="30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April workshop in Dublin, based on the first outcome of research and empirical evidence. </a:t>
            </a:r>
          </a:p>
          <a:p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 Policy Recommendations draft outline should be elaborated before the step in Dublin – around the 24</a:t>
            </a:r>
            <a:r>
              <a:rPr lang="en-GB" sz="2000" b="1" baseline="30000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of April - to be submitted during that meeting. </a:t>
            </a:r>
          </a:p>
          <a:p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205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creenshot, disegnando&#10;&#10;Descrizione generata automaticamente">
            <a:extLst>
              <a:ext uri="{FF2B5EF4-FFF2-40B4-BE49-F238E27FC236}">
                <a16:creationId xmlns:a16="http://schemas.microsoft.com/office/drawing/2014/main" id="{E03BBFA3-2398-4FC1-B1E8-E9C22BC11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06241"/>
            <a:ext cx="76200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8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CF85F99-A4A2-4445-BFBB-AC0B56F3C0E4}"/>
              </a:ext>
            </a:extLst>
          </p:cNvPr>
          <p:cNvSpPr/>
          <p:nvPr/>
        </p:nvSpPr>
        <p:spPr>
          <a:xfrm>
            <a:off x="961291" y="1324708"/>
            <a:ext cx="7866185" cy="5937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Our third proposal concerning the contents of research (suggestions about specific investigation): </a:t>
            </a:r>
          </a:p>
          <a:p>
            <a:endParaRPr lang="en-GB" sz="20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Why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independent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and non-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independent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advice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can’t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be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performed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by the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same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employee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endParaRPr 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What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are the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disciplinary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and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legal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risks for the «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shared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» cross-selling? </a:t>
            </a:r>
          </a:p>
          <a:p>
            <a:endParaRPr 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Are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employees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aware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that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most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banks record the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communication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about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transactions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(phone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conversations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, company chat and WA, email)? Can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this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be a driver of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increased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stress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at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work?</a:t>
            </a:r>
          </a:p>
          <a:p>
            <a:endParaRPr 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Are «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hybrid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» workers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subject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to an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implicitly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stronger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commercial pressure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during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the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half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of the week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when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they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are self-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employed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but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economically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it-IT" sz="2000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dependent</a:t>
            </a:r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? </a:t>
            </a:r>
          </a:p>
          <a:p>
            <a:endParaRPr lang="it-IT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it-IT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91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BA3D85A7-0CB7-4B7C-84C6-A51C87CBAEC9}"/>
              </a:ext>
            </a:extLst>
          </p:cNvPr>
          <p:cNvSpPr/>
          <p:nvPr/>
        </p:nvSpPr>
        <p:spPr>
          <a:xfrm>
            <a:off x="836340" y="1266109"/>
            <a:ext cx="7449015" cy="1421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Organisation and demand for labour</a:t>
            </a:r>
            <a:endParaRPr lang="it-IT" dirty="0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977FCD28-8F8E-429D-BD84-8E242F7E6F0D}"/>
              </a:ext>
            </a:extLst>
          </p:cNvPr>
          <p:cNvSpPr/>
          <p:nvPr/>
        </p:nvSpPr>
        <p:spPr>
          <a:xfrm>
            <a:off x="836339" y="2960872"/>
            <a:ext cx="7449015" cy="1421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Job quality  </a:t>
            </a:r>
            <a:endParaRPr lang="it-IT" dirty="0"/>
          </a:p>
        </p:txBody>
      </p:sp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32021CE-52D9-4B2E-96F4-0FA1C163D4B2}"/>
              </a:ext>
            </a:extLst>
          </p:cNvPr>
          <p:cNvSpPr/>
          <p:nvPr/>
        </p:nvSpPr>
        <p:spPr>
          <a:xfrm>
            <a:off x="836339" y="4655636"/>
            <a:ext cx="7449015" cy="1544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Hybrid work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318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E623EE9-7912-4D6B-B573-A4B214975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66" y="1036715"/>
            <a:ext cx="6687479" cy="53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3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17D342F-8309-4544-B5CF-09A42F1E4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901" y="1288633"/>
            <a:ext cx="6523463" cy="5196468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19959F2-753A-410A-9A7B-9C4775BDF189}"/>
              </a:ext>
            </a:extLst>
          </p:cNvPr>
          <p:cNvSpPr/>
          <p:nvPr/>
        </p:nvSpPr>
        <p:spPr>
          <a:xfrm>
            <a:off x="5163016" y="1288633"/>
            <a:ext cx="3746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Survey 2 (ADAPT topic)  </a:t>
            </a:r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75428B0-5ED1-4AA1-AB37-E3D8828967A7}"/>
              </a:ext>
            </a:extLst>
          </p:cNvPr>
          <p:cNvSpPr/>
          <p:nvPr/>
        </p:nvSpPr>
        <p:spPr>
          <a:xfrm>
            <a:off x="624469" y="2865863"/>
            <a:ext cx="3546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Survey 1 (CELSI topic)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9483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3E83699-E307-4E22-9545-7508BE274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2" y="1550021"/>
            <a:ext cx="3969834" cy="4302502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1DF29B30-61CE-4F5F-9EB4-8F440836AF26}"/>
              </a:ext>
            </a:extLst>
          </p:cNvPr>
          <p:cNvSpPr/>
          <p:nvPr/>
        </p:nvSpPr>
        <p:spPr>
          <a:xfrm>
            <a:off x="5441795" y="2158441"/>
            <a:ext cx="30777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Survey 3. </a:t>
            </a:r>
          </a:p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Semi-structured interviews to social partners, facilitated by trade unionists.  </a:t>
            </a:r>
          </a:p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Impact of change on labour demand and working conditions, with consequent needs of social dialogue.  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88039AF-49CF-4760-ADD7-A03BCB5F2647}"/>
              </a:ext>
            </a:extLst>
          </p:cNvPr>
          <p:cNvSpPr/>
          <p:nvPr/>
        </p:nvSpPr>
        <p:spPr>
          <a:xfrm>
            <a:off x="-1092820" y="1204333"/>
            <a:ext cx="10236820" cy="954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                    </a:t>
            </a:r>
          </a:p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                  </a:t>
            </a:r>
            <a:r>
              <a:rPr lang="en-GB" sz="16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MIFID II and digitisation: </a:t>
            </a:r>
          </a:p>
          <a:p>
            <a:r>
              <a:rPr lang="en-GB" sz="16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                                         organisational change   </a:t>
            </a:r>
            <a:endParaRPr lang="it-IT" sz="16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8CFCB777-C546-4CFD-8A49-37A704C7587B}"/>
              </a:ext>
            </a:extLst>
          </p:cNvPr>
          <p:cNvSpPr/>
          <p:nvPr/>
        </p:nvSpPr>
        <p:spPr>
          <a:xfrm>
            <a:off x="2163337" y="3691054"/>
            <a:ext cx="25647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>
              <a:solidFill>
                <a:srgbClr val="0E101A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2000" b="1" dirty="0">
              <a:solidFill>
                <a:srgbClr val="0E101A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2000" b="1" dirty="0">
              <a:solidFill>
                <a:srgbClr val="0E101A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endParaRPr lang="en-GB" sz="2000" b="1" dirty="0">
              <a:solidFill>
                <a:srgbClr val="0E101A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CELSI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8572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AB7971-527C-4017-9F01-10733FBD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84" y="1059366"/>
            <a:ext cx="7270013" cy="4739268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A001060-1E65-4FC6-8C19-C2D43FDBDE97}"/>
              </a:ext>
            </a:extLst>
          </p:cNvPr>
          <p:cNvSpPr/>
          <p:nvPr/>
        </p:nvSpPr>
        <p:spPr>
          <a:xfrm>
            <a:off x="1394483" y="5954751"/>
            <a:ext cx="7270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3 geographical areas, 4 country-specific case studies: at least 5 interviews for each country    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0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0C7DB7-57BD-4549-B9DC-64226BE80371}"/>
              </a:ext>
            </a:extLst>
          </p:cNvPr>
          <p:cNvSpPr/>
          <p:nvPr/>
        </p:nvSpPr>
        <p:spPr>
          <a:xfrm>
            <a:off x="635621" y="1371600"/>
            <a:ext cx="80288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Our </a:t>
            </a:r>
            <a:r>
              <a:rPr lang="en-US" sz="2000" b="1" u="sng" dirty="0">
                <a:solidFill>
                  <a:srgbClr val="222222"/>
                </a:solidFill>
                <a:latin typeface="Arial" panose="020B0604020202020204" pitchFamily="34" charset="0"/>
              </a:rPr>
              <a:t>first proposal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 concerning the task of the case studies-interviews: </a:t>
            </a:r>
          </a:p>
          <a:p>
            <a:endParaRPr lang="en-US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CELSI is preparing an “interview guide”, which will be unified for all the 4 countries (although there will be some country-specific questions). </a:t>
            </a:r>
          </a:p>
          <a:p>
            <a:endParaRPr lang="en-US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CELSI and FIOH already run some interviews in December 2019 to map out the topic (this was also helpful for designing the questionnaire relevant to Survey 1).  </a:t>
            </a:r>
          </a:p>
          <a:p>
            <a:endParaRPr lang="en-US" sz="20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/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Since CELSI is able to conduct the interviews by the end of April 2020, we propose the scientific partners to accomplish the task around the 24</a:t>
            </a:r>
            <a:r>
              <a:rPr lang="en-US" sz="2000" b="1" baseline="30000" dirty="0">
                <a:solidFill>
                  <a:srgbClr val="222222"/>
                </a:solidFill>
                <a:latin typeface="Arial" panose="020B0604020202020204" pitchFamily="34" charset="0"/>
              </a:rPr>
              <a:t>th</a:t>
            </a:r>
            <a:r>
              <a:rPr lang="en-US" sz="2000" b="1" dirty="0">
                <a:solidFill>
                  <a:srgbClr val="222222"/>
                </a:solidFill>
                <a:latin typeface="Arial" panose="020B0604020202020204" pitchFamily="34" charset="0"/>
              </a:rPr>
              <a:t> of April, so that they can report the first outcome during the next step in Dublin (29th April) .   </a:t>
            </a:r>
            <a:r>
              <a:rPr lang="en-GB" sz="2000" b="1" dirty="0">
                <a:solidFill>
                  <a:srgbClr val="0E101A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4844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2D2DF69-4765-4E2D-B93A-560202178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762125"/>
            <a:ext cx="6477000" cy="333375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1E0A315-875B-44EA-96D0-5CCB11EBA008}"/>
              </a:ext>
            </a:extLst>
          </p:cNvPr>
          <p:cNvSpPr/>
          <p:nvPr/>
        </p:nvSpPr>
        <p:spPr>
          <a:xfrm>
            <a:off x="1449659" y="2386361"/>
            <a:ext cx="1243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research</a:t>
            </a:r>
            <a:endParaRPr lang="it-IT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2E6C27A-FA60-4252-BE0C-E845E828A1F4}"/>
              </a:ext>
            </a:extLst>
          </p:cNvPr>
          <p:cNvSpPr/>
          <p:nvPr/>
        </p:nvSpPr>
        <p:spPr>
          <a:xfrm>
            <a:off x="5707464" y="3228945"/>
            <a:ext cx="1637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experience</a:t>
            </a:r>
            <a:endParaRPr lang="it-IT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DDE5CA1-9DF6-4460-90C4-855D58A6C3EC}"/>
              </a:ext>
            </a:extLst>
          </p:cNvPr>
          <p:cNvSpPr/>
          <p:nvPr/>
        </p:nvSpPr>
        <p:spPr>
          <a:xfrm>
            <a:off x="1289538" y="1090246"/>
            <a:ext cx="6623539" cy="39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 The three sets of activities concerning the project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524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892</Words>
  <Application>Microsoft Office PowerPoint</Application>
  <PresentationFormat>Presentazione su schermo (4:3)</PresentationFormat>
  <Paragraphs>102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Helvetica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2015-01-27T13:17:25Z</dcterms:created>
  <dcterms:modified xsi:type="dcterms:W3CDTF">2020-03-04T08:39:58Z</dcterms:modified>
</cp:coreProperties>
</file>